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95" r:id="rId3"/>
    <p:sldId id="263" r:id="rId4"/>
    <p:sldId id="262" r:id="rId5"/>
    <p:sldId id="307" r:id="rId6"/>
    <p:sldId id="267" r:id="rId7"/>
    <p:sldId id="264" r:id="rId8"/>
    <p:sldId id="308" r:id="rId9"/>
    <p:sldId id="300" r:id="rId10"/>
    <p:sldId id="258" r:id="rId11"/>
    <p:sldId id="273" r:id="rId12"/>
    <p:sldId id="265" r:id="rId13"/>
    <p:sldId id="266" r:id="rId14"/>
    <p:sldId id="270" r:id="rId15"/>
    <p:sldId id="271" r:id="rId16"/>
    <p:sldId id="294" r:id="rId17"/>
    <p:sldId id="274" r:id="rId18"/>
    <p:sldId id="297" r:id="rId19"/>
    <p:sldId id="302" r:id="rId20"/>
    <p:sldId id="275" r:id="rId21"/>
    <p:sldId id="309" r:id="rId22"/>
    <p:sldId id="299" r:id="rId23"/>
    <p:sldId id="276" r:id="rId24"/>
    <p:sldId id="296" r:id="rId25"/>
    <p:sldId id="311" r:id="rId26"/>
    <p:sldId id="303" r:id="rId27"/>
    <p:sldId id="301" r:id="rId28"/>
    <p:sldId id="280" r:id="rId29"/>
    <p:sldId id="281" r:id="rId30"/>
    <p:sldId id="279" r:id="rId31"/>
    <p:sldId id="284" r:id="rId32"/>
    <p:sldId id="285" r:id="rId33"/>
    <p:sldId id="286" r:id="rId34"/>
    <p:sldId id="287" r:id="rId35"/>
    <p:sldId id="290" r:id="rId36"/>
    <p:sldId id="291" r:id="rId37"/>
    <p:sldId id="288" r:id="rId38"/>
    <p:sldId id="289" r:id="rId39"/>
    <p:sldId id="304" r:id="rId40"/>
    <p:sldId id="305" r:id="rId41"/>
    <p:sldId id="306" r:id="rId42"/>
    <p:sldId id="310" r:id="rId4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0000FF"/>
    <a:srgbClr val="CC00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60" autoAdjust="0"/>
  </p:normalViewPr>
  <p:slideViewPr>
    <p:cSldViewPr>
      <p:cViewPr varScale="1">
        <p:scale>
          <a:sx n="98" d="100"/>
          <a:sy n="98" d="100"/>
        </p:scale>
        <p:origin x="197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C8D50D-FA3C-411C-BBF9-2A9E073DD16A}" type="doc">
      <dgm:prSet loTypeId="urn:microsoft.com/office/officeart/2005/8/layout/process1" loCatId="process" qsTypeId="urn:microsoft.com/office/officeart/2005/8/quickstyle/3d2" qsCatId="3D" csTypeId="urn:microsoft.com/office/officeart/2005/8/colors/accent1_2" csCatId="accent1" phldr="1"/>
      <dgm:spPr/>
    </dgm:pt>
    <dgm:pt modelId="{3EDDFA34-1023-4CFA-9B03-31CB747E944D}">
      <dgm:prSet phldrT="[文本]"/>
      <dgm:spPr/>
      <dgm:t>
        <a:bodyPr/>
        <a:lstStyle/>
        <a:p>
          <a:r>
            <a:rPr lang="zh-CN" altLang="en-US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设定目标</a:t>
          </a:r>
          <a:endParaRPr lang="zh-CN" altLang="en-US" dirty="0">
            <a:solidFill>
              <a:schemeClr val="bg1"/>
            </a:solidFill>
          </a:endParaRPr>
        </a:p>
      </dgm:t>
    </dgm:pt>
    <dgm:pt modelId="{1009FC5C-FFE4-40D3-9D31-82CC0C18B74C}" type="parTrans" cxnId="{F8B22D33-61B8-43FF-8F25-4083A8EF429A}">
      <dgm:prSet/>
      <dgm:spPr/>
      <dgm:t>
        <a:bodyPr/>
        <a:lstStyle/>
        <a:p>
          <a:endParaRPr lang="zh-CN" altLang="en-US"/>
        </a:p>
      </dgm:t>
    </dgm:pt>
    <dgm:pt modelId="{817DC6FC-7285-4C3F-84D9-030680BCC920}" type="sibTrans" cxnId="{F8B22D33-61B8-43FF-8F25-4083A8EF429A}">
      <dgm:prSet/>
      <dgm:spPr/>
      <dgm:t>
        <a:bodyPr/>
        <a:lstStyle/>
        <a:p>
          <a:endParaRPr lang="zh-CN" altLang="en-US"/>
        </a:p>
      </dgm:t>
    </dgm:pt>
    <dgm:pt modelId="{1D7AAA1C-5FC3-45CB-A884-2CE497739988}">
      <dgm:prSet phldrT="[文本]"/>
      <dgm:spPr/>
      <dgm:t>
        <a:bodyPr/>
        <a:lstStyle/>
        <a:p>
          <a:r>
            <a:rPr lang="zh-CN" altLang="en-US" b="1" dirty="0">
              <a:latin typeface="幼圆" pitchFamily="49" charset="-122"/>
              <a:ea typeface="幼圆" pitchFamily="49" charset="-122"/>
            </a:rPr>
            <a:t>传递信息、思想和情感</a:t>
          </a:r>
          <a:endParaRPr lang="zh-CN" altLang="en-US" dirty="0"/>
        </a:p>
      </dgm:t>
    </dgm:pt>
    <dgm:pt modelId="{FED626BC-68A2-4CD7-B611-BB6883B9BF0E}" type="parTrans" cxnId="{EA53FC12-A985-4433-95D0-EFE340245655}">
      <dgm:prSet/>
      <dgm:spPr/>
      <dgm:t>
        <a:bodyPr/>
        <a:lstStyle/>
        <a:p>
          <a:endParaRPr lang="zh-CN" altLang="en-US"/>
        </a:p>
      </dgm:t>
    </dgm:pt>
    <dgm:pt modelId="{1FA1B5FF-D1CB-4C45-A0C3-A1CFC506D09B}" type="sibTrans" cxnId="{EA53FC12-A985-4433-95D0-EFE340245655}">
      <dgm:prSet/>
      <dgm:spPr/>
      <dgm:t>
        <a:bodyPr/>
        <a:lstStyle/>
        <a:p>
          <a:endParaRPr lang="zh-CN" altLang="en-US"/>
        </a:p>
      </dgm:t>
    </dgm:pt>
    <dgm:pt modelId="{20234262-302F-4642-8E35-0D65208E7144}">
      <dgm:prSet phldrT="[文本]"/>
      <dgm:spPr/>
      <dgm:t>
        <a:bodyPr/>
        <a:lstStyle/>
        <a:p>
          <a:r>
            <a:rPr lang="zh-CN" altLang="en-US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达成一致</a:t>
          </a:r>
          <a:endParaRPr lang="zh-CN" altLang="en-US" dirty="0">
            <a:solidFill>
              <a:schemeClr val="bg1"/>
            </a:solidFill>
          </a:endParaRPr>
        </a:p>
      </dgm:t>
    </dgm:pt>
    <dgm:pt modelId="{092E7D8F-0ED1-4CDC-A501-357B6F9CDF93}" type="parTrans" cxnId="{3436F1BE-5F08-4D9E-AC56-2249C879AE1F}">
      <dgm:prSet/>
      <dgm:spPr/>
      <dgm:t>
        <a:bodyPr/>
        <a:lstStyle/>
        <a:p>
          <a:endParaRPr lang="zh-CN" altLang="en-US"/>
        </a:p>
      </dgm:t>
    </dgm:pt>
    <dgm:pt modelId="{BD7255C1-DAF1-45F1-A6FD-54E89A371EC0}" type="sibTrans" cxnId="{3436F1BE-5F08-4D9E-AC56-2249C879AE1F}">
      <dgm:prSet/>
      <dgm:spPr/>
      <dgm:t>
        <a:bodyPr/>
        <a:lstStyle/>
        <a:p>
          <a:endParaRPr lang="zh-CN" altLang="en-US"/>
        </a:p>
      </dgm:t>
    </dgm:pt>
    <dgm:pt modelId="{9200E286-BE1A-4F72-92F3-7856AF926424}" type="pres">
      <dgm:prSet presAssocID="{C8C8D50D-FA3C-411C-BBF9-2A9E073DD16A}" presName="Name0" presStyleCnt="0">
        <dgm:presLayoutVars>
          <dgm:dir/>
          <dgm:resizeHandles val="exact"/>
        </dgm:presLayoutVars>
      </dgm:prSet>
      <dgm:spPr/>
    </dgm:pt>
    <dgm:pt modelId="{827BBCBB-2476-4A76-9733-E6B2EF736EB3}" type="pres">
      <dgm:prSet presAssocID="{3EDDFA34-1023-4CFA-9B03-31CB747E944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C2C2D7-790E-4A7D-96C8-6041A5E3442C}" type="pres">
      <dgm:prSet presAssocID="{817DC6FC-7285-4C3F-84D9-030680BCC920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4EC4C9F9-94AE-4012-9620-32046E94BE76}" type="pres">
      <dgm:prSet presAssocID="{817DC6FC-7285-4C3F-84D9-030680BCC920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00076C3D-ABAB-4091-AEB8-C0FC06E91ED4}" type="pres">
      <dgm:prSet presAssocID="{1D7AAA1C-5FC3-45CB-A884-2CE49773998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2F0B2F-EE80-4E6C-9255-27EF3D2EF0BF}" type="pres">
      <dgm:prSet presAssocID="{1FA1B5FF-D1CB-4C45-A0C3-A1CFC506D09B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6A73C227-8A86-4F55-873F-C8182B6C7445}" type="pres">
      <dgm:prSet presAssocID="{1FA1B5FF-D1CB-4C45-A0C3-A1CFC506D09B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AE57E67A-CE76-465B-B77B-FCD5128F99F3}" type="pres">
      <dgm:prSet presAssocID="{20234262-302F-4642-8E35-0D65208E714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327E6E8-F6A5-4BFB-805A-693CA8E4D9D8}" type="presOf" srcId="{1D7AAA1C-5FC3-45CB-A884-2CE497739988}" destId="{00076C3D-ABAB-4091-AEB8-C0FC06E91ED4}" srcOrd="0" destOrd="0" presId="urn:microsoft.com/office/officeart/2005/8/layout/process1"/>
    <dgm:cxn modelId="{60A2A03D-E9CB-4061-8351-A393236E583C}" type="presOf" srcId="{20234262-302F-4642-8E35-0D65208E7144}" destId="{AE57E67A-CE76-465B-B77B-FCD5128F99F3}" srcOrd="0" destOrd="0" presId="urn:microsoft.com/office/officeart/2005/8/layout/process1"/>
    <dgm:cxn modelId="{604595A0-C78D-4EB6-A672-29C1140B56DA}" type="presOf" srcId="{817DC6FC-7285-4C3F-84D9-030680BCC920}" destId="{4EC4C9F9-94AE-4012-9620-32046E94BE76}" srcOrd="1" destOrd="0" presId="urn:microsoft.com/office/officeart/2005/8/layout/process1"/>
    <dgm:cxn modelId="{088CD26F-AF0B-4FCA-894A-5BB221B9734A}" type="presOf" srcId="{3EDDFA34-1023-4CFA-9B03-31CB747E944D}" destId="{827BBCBB-2476-4A76-9733-E6B2EF736EB3}" srcOrd="0" destOrd="0" presId="urn:microsoft.com/office/officeart/2005/8/layout/process1"/>
    <dgm:cxn modelId="{F8B22D33-61B8-43FF-8F25-4083A8EF429A}" srcId="{C8C8D50D-FA3C-411C-BBF9-2A9E073DD16A}" destId="{3EDDFA34-1023-4CFA-9B03-31CB747E944D}" srcOrd="0" destOrd="0" parTransId="{1009FC5C-FFE4-40D3-9D31-82CC0C18B74C}" sibTransId="{817DC6FC-7285-4C3F-84D9-030680BCC920}"/>
    <dgm:cxn modelId="{3436F1BE-5F08-4D9E-AC56-2249C879AE1F}" srcId="{C8C8D50D-FA3C-411C-BBF9-2A9E073DD16A}" destId="{20234262-302F-4642-8E35-0D65208E7144}" srcOrd="2" destOrd="0" parTransId="{092E7D8F-0ED1-4CDC-A501-357B6F9CDF93}" sibTransId="{BD7255C1-DAF1-45F1-A6FD-54E89A371EC0}"/>
    <dgm:cxn modelId="{93E3EF2B-9A24-4991-B060-B0024274C44C}" type="presOf" srcId="{1FA1B5FF-D1CB-4C45-A0C3-A1CFC506D09B}" destId="{072F0B2F-EE80-4E6C-9255-27EF3D2EF0BF}" srcOrd="0" destOrd="0" presId="urn:microsoft.com/office/officeart/2005/8/layout/process1"/>
    <dgm:cxn modelId="{954C6DC2-A0A4-497D-B5B6-3B61916DB0A0}" type="presOf" srcId="{C8C8D50D-FA3C-411C-BBF9-2A9E073DD16A}" destId="{9200E286-BE1A-4F72-92F3-7856AF926424}" srcOrd="0" destOrd="0" presId="urn:microsoft.com/office/officeart/2005/8/layout/process1"/>
    <dgm:cxn modelId="{F882817B-D3F9-416B-8F93-E4FCA6821248}" type="presOf" srcId="{817DC6FC-7285-4C3F-84D9-030680BCC920}" destId="{9DC2C2D7-790E-4A7D-96C8-6041A5E3442C}" srcOrd="0" destOrd="0" presId="urn:microsoft.com/office/officeart/2005/8/layout/process1"/>
    <dgm:cxn modelId="{8A0F98E0-D51D-4D23-B53A-3225E41FC788}" type="presOf" srcId="{1FA1B5FF-D1CB-4C45-A0C3-A1CFC506D09B}" destId="{6A73C227-8A86-4F55-873F-C8182B6C7445}" srcOrd="1" destOrd="0" presId="urn:microsoft.com/office/officeart/2005/8/layout/process1"/>
    <dgm:cxn modelId="{EA53FC12-A985-4433-95D0-EFE340245655}" srcId="{C8C8D50D-FA3C-411C-BBF9-2A9E073DD16A}" destId="{1D7AAA1C-5FC3-45CB-A884-2CE497739988}" srcOrd="1" destOrd="0" parTransId="{FED626BC-68A2-4CD7-B611-BB6883B9BF0E}" sibTransId="{1FA1B5FF-D1CB-4C45-A0C3-A1CFC506D09B}"/>
    <dgm:cxn modelId="{3C08C4AB-1960-4A82-AF4E-42BCBDBDF0EE}" type="presParOf" srcId="{9200E286-BE1A-4F72-92F3-7856AF926424}" destId="{827BBCBB-2476-4A76-9733-E6B2EF736EB3}" srcOrd="0" destOrd="0" presId="urn:microsoft.com/office/officeart/2005/8/layout/process1"/>
    <dgm:cxn modelId="{A333BEAE-88D4-4DE5-9E81-E6807AC5281F}" type="presParOf" srcId="{9200E286-BE1A-4F72-92F3-7856AF926424}" destId="{9DC2C2D7-790E-4A7D-96C8-6041A5E3442C}" srcOrd="1" destOrd="0" presId="urn:microsoft.com/office/officeart/2005/8/layout/process1"/>
    <dgm:cxn modelId="{67539F2A-E2B2-4192-8726-40708A5B7B6E}" type="presParOf" srcId="{9DC2C2D7-790E-4A7D-96C8-6041A5E3442C}" destId="{4EC4C9F9-94AE-4012-9620-32046E94BE76}" srcOrd="0" destOrd="0" presId="urn:microsoft.com/office/officeart/2005/8/layout/process1"/>
    <dgm:cxn modelId="{C3300587-E4A9-4171-9F24-5959E4DA3462}" type="presParOf" srcId="{9200E286-BE1A-4F72-92F3-7856AF926424}" destId="{00076C3D-ABAB-4091-AEB8-C0FC06E91ED4}" srcOrd="2" destOrd="0" presId="urn:microsoft.com/office/officeart/2005/8/layout/process1"/>
    <dgm:cxn modelId="{00196E25-7169-4F34-B338-D49A8C8D3B9C}" type="presParOf" srcId="{9200E286-BE1A-4F72-92F3-7856AF926424}" destId="{072F0B2F-EE80-4E6C-9255-27EF3D2EF0BF}" srcOrd="3" destOrd="0" presId="urn:microsoft.com/office/officeart/2005/8/layout/process1"/>
    <dgm:cxn modelId="{A11C080E-C8E9-41F5-9F3C-4F32B6ABF6A0}" type="presParOf" srcId="{072F0B2F-EE80-4E6C-9255-27EF3D2EF0BF}" destId="{6A73C227-8A86-4F55-873F-C8182B6C7445}" srcOrd="0" destOrd="0" presId="urn:microsoft.com/office/officeart/2005/8/layout/process1"/>
    <dgm:cxn modelId="{1A52385C-3F09-479E-883A-D4D0BC546F49}" type="presParOf" srcId="{9200E286-BE1A-4F72-92F3-7856AF926424}" destId="{AE57E67A-CE76-465B-B77B-FCD5128F99F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BBCBB-2476-4A76-9733-E6B2EF736EB3}">
      <dsp:nvSpPr>
        <dsp:cNvPr id="0" name=""/>
        <dsp:cNvSpPr/>
      </dsp:nvSpPr>
      <dsp:spPr>
        <a:xfrm>
          <a:off x="7233" y="1614418"/>
          <a:ext cx="2161877" cy="1297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b="1" kern="1200" dirty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设定目标</a:t>
          </a:r>
          <a:endParaRPr lang="zh-CN" altLang="en-US" sz="2900" kern="1200" dirty="0">
            <a:solidFill>
              <a:schemeClr val="bg1"/>
            </a:solidFill>
          </a:endParaRPr>
        </a:p>
      </dsp:txBody>
      <dsp:txXfrm>
        <a:off x="45225" y="1652410"/>
        <a:ext cx="2085893" cy="1221142"/>
      </dsp:txXfrm>
    </dsp:sp>
    <dsp:sp modelId="{9DC2C2D7-790E-4A7D-96C8-6041A5E3442C}">
      <dsp:nvSpPr>
        <dsp:cNvPr id="0" name=""/>
        <dsp:cNvSpPr/>
      </dsp:nvSpPr>
      <dsp:spPr>
        <a:xfrm>
          <a:off x="2385298" y="1994908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300" kern="1200"/>
        </a:p>
      </dsp:txBody>
      <dsp:txXfrm>
        <a:off x="2385298" y="2102137"/>
        <a:ext cx="320822" cy="321687"/>
      </dsp:txXfrm>
    </dsp:sp>
    <dsp:sp modelId="{00076C3D-ABAB-4091-AEB8-C0FC06E91ED4}">
      <dsp:nvSpPr>
        <dsp:cNvPr id="0" name=""/>
        <dsp:cNvSpPr/>
      </dsp:nvSpPr>
      <dsp:spPr>
        <a:xfrm>
          <a:off x="3033861" y="1614418"/>
          <a:ext cx="2161877" cy="1297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b="1" kern="1200" dirty="0">
              <a:latin typeface="幼圆" pitchFamily="49" charset="-122"/>
              <a:ea typeface="幼圆" pitchFamily="49" charset="-122"/>
            </a:rPr>
            <a:t>传递信息、思想和情感</a:t>
          </a:r>
          <a:endParaRPr lang="zh-CN" altLang="en-US" sz="2900" kern="1200" dirty="0"/>
        </a:p>
      </dsp:txBody>
      <dsp:txXfrm>
        <a:off x="3071853" y="1652410"/>
        <a:ext cx="2085893" cy="1221142"/>
      </dsp:txXfrm>
    </dsp:sp>
    <dsp:sp modelId="{072F0B2F-EE80-4E6C-9255-27EF3D2EF0BF}">
      <dsp:nvSpPr>
        <dsp:cNvPr id="0" name=""/>
        <dsp:cNvSpPr/>
      </dsp:nvSpPr>
      <dsp:spPr>
        <a:xfrm>
          <a:off x="5411926" y="1994908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300" kern="1200"/>
        </a:p>
      </dsp:txBody>
      <dsp:txXfrm>
        <a:off x="5411926" y="2102137"/>
        <a:ext cx="320822" cy="321687"/>
      </dsp:txXfrm>
    </dsp:sp>
    <dsp:sp modelId="{AE57E67A-CE76-465B-B77B-FCD5128F99F3}">
      <dsp:nvSpPr>
        <dsp:cNvPr id="0" name=""/>
        <dsp:cNvSpPr/>
      </dsp:nvSpPr>
      <dsp:spPr>
        <a:xfrm>
          <a:off x="6060489" y="1614418"/>
          <a:ext cx="2161877" cy="1297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b="1" kern="1200" dirty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达成一致</a:t>
          </a:r>
          <a:endParaRPr lang="zh-CN" altLang="en-US" sz="2900" kern="1200" dirty="0">
            <a:solidFill>
              <a:schemeClr val="bg1"/>
            </a:solidFill>
          </a:endParaRPr>
        </a:p>
      </dsp:txBody>
      <dsp:txXfrm>
        <a:off x="6098481" y="1652410"/>
        <a:ext cx="2085893" cy="1221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5DB84-7A6D-459D-8948-CB2793CB35F5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3F02B-564B-4089-B2EB-C6AD7EA471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341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237F04FA-D5F7-4D1E-9956-5A504467F190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戴尔</a:t>
            </a:r>
            <a:r>
              <a:rPr lang="en-US" altLang="zh-CN" dirty="0"/>
              <a:t>·</a:t>
            </a:r>
            <a:r>
              <a:rPr lang="zh-CN" altLang="en-US" dirty="0"/>
              <a:t>卡耐基（</a:t>
            </a:r>
            <a:r>
              <a:rPr lang="en-US" altLang="zh-CN" dirty="0"/>
              <a:t>Dale Carnegie</a:t>
            </a:r>
            <a:r>
              <a:rPr lang="zh-CN" altLang="en-US" dirty="0"/>
              <a:t>，</a:t>
            </a:r>
            <a:r>
              <a:rPr lang="en-US" altLang="zh-CN" dirty="0"/>
              <a:t>1888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日～</a:t>
            </a:r>
            <a:r>
              <a:rPr lang="en-US" altLang="zh-CN" dirty="0"/>
              <a:t>1955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日</a:t>
            </a:r>
            <a:r>
              <a:rPr lang="en-US" altLang="zh-CN" dirty="0"/>
              <a:t>)</a:t>
            </a:r>
            <a:r>
              <a:rPr lang="zh-CN" altLang="en-US" dirty="0"/>
              <a:t>，美国现代成人教育之父、著名的人际关系学大师，西方现代人际关系教育的奠基人，被誉为是</a:t>
            </a:r>
            <a:r>
              <a:rPr lang="en-US" altLang="zh-CN" dirty="0"/>
              <a:t>20</a:t>
            </a:r>
            <a:r>
              <a:rPr lang="zh-CN" altLang="en-US" dirty="0"/>
              <a:t>世纪最伟大的心灵导师和成功学大师。美国人戴尔</a:t>
            </a:r>
            <a:r>
              <a:rPr lang="en-US" altLang="zh-CN" dirty="0"/>
              <a:t>·</a:t>
            </a:r>
            <a:r>
              <a:rPr lang="zh-CN" altLang="en-US" dirty="0"/>
              <a:t>卡耐基利用大量普通人不断努力取得成功的故事，通过演讲和书唤起无数陷入迷惘者的斗志，激励他们取得辉煌的成功。作品：</a:t>
            </a:r>
            <a:r>
              <a:rPr lang="en-US" altLang="zh-CN" dirty="0"/>
              <a:t>《</a:t>
            </a:r>
            <a:r>
              <a:rPr lang="zh-CN" altLang="en-US" dirty="0"/>
              <a:t>人性的弱点</a:t>
            </a:r>
            <a:r>
              <a:rPr lang="en-US" altLang="zh-CN" dirty="0"/>
              <a:t>》《</a:t>
            </a:r>
            <a:r>
              <a:rPr lang="zh-CN" altLang="en-US" dirty="0"/>
              <a:t>人性的优点</a:t>
            </a:r>
            <a:r>
              <a:rPr lang="en-US" altLang="zh-CN" dirty="0"/>
              <a:t>》;《</a:t>
            </a:r>
            <a:r>
              <a:rPr lang="zh-CN" altLang="en-US" dirty="0"/>
              <a:t>语言的突破</a:t>
            </a:r>
            <a:r>
              <a:rPr lang="en-US" altLang="zh-CN" dirty="0"/>
              <a:t>》;《</a:t>
            </a:r>
            <a:r>
              <a:rPr lang="zh-CN" altLang="en-US" dirty="0"/>
              <a:t>快乐的人生</a:t>
            </a:r>
            <a:r>
              <a:rPr lang="en-US" altLang="zh-CN" dirty="0"/>
              <a:t>》</a:t>
            </a:r>
          </a:p>
          <a:p>
            <a:endParaRPr lang="en-US" altLang="zh-CN" dirty="0"/>
          </a:p>
          <a:p>
            <a:r>
              <a:rPr lang="zh-CN" altLang="en-US" dirty="0"/>
              <a:t>在本世纪，卡耐基演讲口才艺术曾风靡世界，掀起了一股经久不衰的卡耐基口才热，使亿万人获益非浅。仅在欧美地区，就有近</a:t>
            </a:r>
            <a:r>
              <a:rPr lang="en-US" altLang="zh-CN" dirty="0"/>
              <a:t>2000</a:t>
            </a:r>
            <a:r>
              <a:rPr lang="zh-CN" altLang="en-US" dirty="0"/>
              <a:t>个卡耐基演讲口才训练班，仍满足不了越来越</a:t>
            </a:r>
          </a:p>
          <a:p>
            <a:r>
              <a:rPr lang="zh-CN" altLang="en-US" dirty="0"/>
              <a:t>多的卡耐基口才热者的参训要求。甚至许多地方出现了卡耐基演讲口才俱乐部，供人们交流运用卡耐基演讲口才艺术的经验和感想。在参加训练的人们中，有著名作家、政治家、商界</a:t>
            </a:r>
          </a:p>
          <a:p>
            <a:r>
              <a:rPr lang="zh-CN" altLang="en-US" dirty="0"/>
              <a:t>大亨、学者、大学生、职员，甚至还有几位国家元首，可见其影响之巨，已渗透到社会的各个阶层和各个方面。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卡耐基是美国著名的企业家、教育家和演讲口才艺术家。</a:t>
            </a:r>
            <a:br>
              <a:rPr lang="zh-CN" altLang="en-US" dirty="0"/>
            </a:br>
            <a:r>
              <a:rPr lang="zh-CN" altLang="en-US" dirty="0"/>
              <a:t>卡耐基年轻时，曾经从别人手里接手过一个经营不太景气的炼钢厂。在他接手过后的几天里，经常出没于工厂的各个角落，这里看看那里看看，不时与工人聊聊天，然后就在本子上记录一些什么。</a:t>
            </a:r>
          </a:p>
          <a:p>
            <a:r>
              <a:rPr lang="zh-CN" altLang="en-US" dirty="0"/>
              <a:t> 一天深夜，卡耐基突然出现在其中一个车间，他的动作并不是很大，甚至好几个在打盹的工人也没有被他惊醒。卡耐基走上前，问一个正在吸烟的老工人这一晚上的产量能有多少，老工人回答说</a:t>
            </a:r>
            <a:r>
              <a:rPr lang="en-US" altLang="zh-CN" dirty="0"/>
              <a:t>105</a:t>
            </a:r>
            <a:r>
              <a:rPr lang="zh-CN" altLang="en-US" dirty="0"/>
              <a:t>吨，卡耐基听后从本子上记录了下来，然后微笑着走了。第二天白天，他又来到这个车间，同样的方式询问上白班的工人一天的产量，工人回答他说这一天最大的产量是</a:t>
            </a:r>
            <a:r>
              <a:rPr lang="en-US" altLang="zh-CN" dirty="0"/>
              <a:t>110</a:t>
            </a:r>
            <a:r>
              <a:rPr lang="zh-CN" altLang="en-US" dirty="0"/>
              <a:t>吨，这一次卡耐基又在本子上记录下来然后走了。第三天，在工厂的告示栏里张贴了一张新告示，在最醒目的地方写着：夜班最大炼钢量</a:t>
            </a:r>
            <a:r>
              <a:rPr lang="en-US" altLang="zh-CN" dirty="0"/>
              <a:t>105</a:t>
            </a:r>
            <a:r>
              <a:rPr lang="zh-CN" altLang="en-US" dirty="0"/>
              <a:t>吨，白班最大炼钢量</a:t>
            </a:r>
            <a:r>
              <a:rPr lang="en-US" altLang="zh-CN" dirty="0"/>
              <a:t>110</a:t>
            </a:r>
            <a:r>
              <a:rPr lang="zh-CN" altLang="en-US" dirty="0"/>
              <a:t>吨。工人们一边看一边议论纷纷，后来就回去工作了。说来也奇怪，第四天，夜班的炼钢量一下子就达到了</a:t>
            </a:r>
            <a:r>
              <a:rPr lang="en-US" altLang="zh-CN" dirty="0"/>
              <a:t>112</a:t>
            </a:r>
            <a:r>
              <a:rPr lang="zh-CN" altLang="en-US" dirty="0"/>
              <a:t>吨，当告示栏里把这个数字公布出来的时候，夜班工人都兴奋的跳了起来，而那一天白班车间的产量还是只有</a:t>
            </a:r>
            <a:r>
              <a:rPr lang="en-US" altLang="zh-CN" dirty="0"/>
              <a:t>110</a:t>
            </a:r>
            <a:r>
              <a:rPr lang="zh-CN" altLang="en-US" dirty="0"/>
              <a:t>吨，他们感到很没有面子，垂头丧气的回去了。第五天，卡耐基又分别到车间调查了白班产量和夜班产量，这一次白班车间的工人集体鼓起掌来，因为他们这一天的产量达到了</a:t>
            </a:r>
            <a:r>
              <a:rPr lang="en-US" altLang="zh-CN" dirty="0"/>
              <a:t>120</a:t>
            </a:r>
            <a:r>
              <a:rPr lang="zh-CN" altLang="en-US" dirty="0"/>
              <a:t>吨。</a:t>
            </a:r>
          </a:p>
          <a:p>
            <a:r>
              <a:rPr lang="zh-CN" altLang="en-US" dirty="0"/>
              <a:t>就这样，公告栏里的数字每天都在更新，结果可想而知，工厂的产量每天都在突破以往的记录，工人们暗地里互相较着劲，谁也不甘心落后，而卡耐基则在成功解决了工厂产量问题之后，正坐在办公室里思考解决下一个问题呢。 </a:t>
            </a:r>
          </a:p>
          <a:p>
            <a:r>
              <a:rPr lang="zh-CN" altLang="en-US" dirty="0"/>
              <a:t>仅仅依靠最为简单的数字就能解决让人挠头的问题，这也许是时下许多企业家所不理解的，因为他们没有清醒地意识到激励因素在人们心理活动中的作用，这让我们明白了一个道理</a:t>
            </a:r>
            <a:r>
              <a:rPr lang="en-US" altLang="zh-CN" dirty="0"/>
              <a:t>——</a:t>
            </a:r>
            <a:r>
              <a:rPr lang="zh-CN" altLang="en-US" dirty="0"/>
              <a:t>也许有人做不了第一，但绝没有一个人甘愿做倒数第一。不满足于现状，是人的心理常态。在以人为核心的管理科学中，激励理论受到格外的青睐不是没有道理的。</a:t>
            </a:r>
          </a:p>
          <a:p>
            <a:pPr eaLnBrk="1" hangingPunct="1"/>
            <a:endParaRPr lang="zh-CN" altLang="zh-CN" dirty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抛却成见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买车的故事、美女与野兽里的王子是如何变成野兽的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很久以前，在一座金碧辉煌的城堡里住着一位骄纵、自私的王子。一个寒冷的冬夜，城堡里来了一位乞丐老婆婆，她献给王子一枝红玫瑰，请求王子让她避避风寒。王子见她长得又丑又怪，便要赶她走。乞丐老婆婆对王子说：“内在美才是真正的美”。但王子还是不肯让她留下。这时，乞丐老婆婆忽然变了，变成一位美丽无比的女巫</a:t>
            </a:r>
            <a:r>
              <a:rPr lang="en-US" altLang="zh-CN" dirty="0"/>
              <a:t>!</a:t>
            </a:r>
            <a:r>
              <a:rPr lang="zh-CN" altLang="en-US" dirty="0"/>
              <a:t>为了惩罚王子，她实施魔法将王子变成了丑陋的野兽，又将他的仆人们变成了各种各样的器皿。从此，王子就把自己关在城堡里，只能通过一面魔镜看到外面的世界。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对事不对人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举一个在商业界广为使用的例子：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月美国的一个地方，有一位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79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岁的老太太驾车在麦当劳外卖窗口买了一杯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82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℃的热咖啡，然后她行驶到公共停车场，坐在座位上想把牛奶和糖加入热咖啡中，谁知一不小心把咖啡洒在了自己腿当时她穿着毛裤，而且热咖啡洒落到腿上一时没能清理干净，把毛裤浸透了，而后发现她的腿部严重灼伤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针对此现象，有的人可能认为是老太太岁数太大，手脚不灵便所致；或者说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老太太在打开热咖啡盖子的时候不小心，缺乏安全意识；或者说本可以在车外添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加牛奶和咖啡等等，这些都是针对老太太行为的。针对此事，麦当劳可以完全不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管，因为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℃的热咖啡可以把香味成分挥发出来，深受消费者的欢迎。可是麦当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劳利用一种途径把顾客的抱怨和建议收集起来，仔细分析了热咖啡烫伤人的事件，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并没有将责任归咎为老太太岁数太大或腿脚不灵便，而是从他们的咖啡配方、温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度和用具方面着想，后来就发明了混合咖啡，设计了为喜欢不同口味的顾客用的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便利拉盖，便利窗口只卖冷饮或温度不高的饮料等。汽车公司也在纷纷研究添加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可以支撑咖啡杯或水杯，且方便取用的支架。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从上面的例子不难看出麦当劳公司对事不对人的态度和举措。而且在对事不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对人的态度基础上找出了企业在某一方面可以改进的地方。如果本着对人不对事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的态度，针对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79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岁高龄老太太烫伤的事件就只剩下对老太太的责备了，麦当劳也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不会改进自己的咖啡和用具。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3F02B-564B-4089-B2EB-C6AD7EA471E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854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讨论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和导师谈论文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和客户谈合同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向女友求婚</a:t>
            </a:r>
            <a:r>
              <a:rPr lang="zh-CN" altLang="en-US" baseline="0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3F02B-564B-4089-B2EB-C6AD7EA471E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094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沟通的最高境界是：</a:t>
            </a:r>
          </a:p>
          <a:p>
            <a:r>
              <a:rPr lang="zh-CN" altLang="en-US" dirty="0"/>
              <a:t>说要说到别人很愿意听</a:t>
            </a:r>
          </a:p>
          <a:p>
            <a:r>
              <a:rPr lang="zh-CN" altLang="en-US" dirty="0"/>
              <a:t>听要听到别人很愿意说！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                                   </a:t>
            </a:r>
            <a:r>
              <a:rPr lang="en-US" altLang="zh-CN" dirty="0"/>
              <a:t>——</a:t>
            </a:r>
            <a:r>
              <a:rPr lang="zh-CN" altLang="en-US" dirty="0"/>
              <a:t>卡耐基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3F02B-564B-4089-B2EB-C6AD7EA471E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192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50000"/>
              </a:spcBef>
            </a:pPr>
            <a:r>
              <a:rPr kumimoji="1" lang="zh-CN" altLang="en-US" sz="1400" b="1" dirty="0">
                <a:latin typeface="方正舒体" pitchFamily="2" charset="-122"/>
                <a:ea typeface="方正舒体" pitchFamily="2" charset="-122"/>
              </a:rPr>
              <a:t>性格特征</a:t>
            </a:r>
            <a:endParaRPr kumimoji="1" lang="zh-CN" altLang="en-US" sz="1400" dirty="0">
              <a:latin typeface="方正舒体" pitchFamily="2" charset="-122"/>
              <a:ea typeface="方正舒体" pitchFamily="2" charset="-122"/>
            </a:endParaRPr>
          </a:p>
          <a:p>
            <a:pPr algn="just">
              <a:spcBef>
                <a:spcPct val="50000"/>
              </a:spcBef>
            </a:pPr>
            <a:r>
              <a:rPr kumimoji="1" lang="zh-CN" altLang="en-US" sz="1200" dirty="0">
                <a:latin typeface="方正舒体" pitchFamily="2" charset="-122"/>
                <a:ea typeface="方正舒体" pitchFamily="2" charset="-122"/>
              </a:rPr>
              <a:t>◇强硬的态度；</a:t>
            </a:r>
          </a:p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dirty="0">
                <a:solidFill>
                  <a:srgbClr val="008000"/>
                </a:solidFill>
                <a:latin typeface="华文新魏" pitchFamily="2" charset="-122"/>
                <a:ea typeface="华文新魏" pitchFamily="2" charset="-122"/>
              </a:rPr>
              <a:t>控制型</a:t>
            </a:r>
            <a:endParaRPr lang="zh-CN" altLang="en-US" dirty="0"/>
          </a:p>
          <a:p>
            <a:pPr algn="just">
              <a:spcBef>
                <a:spcPct val="50000"/>
              </a:spcBef>
            </a:pPr>
            <a:r>
              <a:rPr kumimoji="1" lang="zh-CN" altLang="en-US" sz="1200" dirty="0">
                <a:latin typeface="方正舒体" pitchFamily="2" charset="-122"/>
                <a:ea typeface="方正舒体" pitchFamily="2" charset="-122"/>
              </a:rPr>
              <a:t>◇充满竞争心态；</a:t>
            </a:r>
          </a:p>
          <a:p>
            <a:pPr algn="just">
              <a:spcBef>
                <a:spcPct val="50000"/>
              </a:spcBef>
            </a:pPr>
            <a:r>
              <a:rPr kumimoji="1" lang="zh-CN" altLang="en-US" sz="1200" dirty="0">
                <a:latin typeface="方正舒体" pitchFamily="2" charset="-122"/>
                <a:ea typeface="方正舒体" pitchFamily="2" charset="-122"/>
              </a:rPr>
              <a:t>◇要求下属立即服从；</a:t>
            </a:r>
          </a:p>
          <a:p>
            <a:pPr algn="just">
              <a:spcBef>
                <a:spcPct val="50000"/>
              </a:spcBef>
            </a:pPr>
            <a:r>
              <a:rPr kumimoji="1" lang="zh-CN" altLang="en-US" sz="1200" dirty="0">
                <a:latin typeface="方正舒体" pitchFamily="2" charset="-122"/>
                <a:ea typeface="方正舒体" pitchFamily="2" charset="-122"/>
              </a:rPr>
              <a:t>◇实际，果决，旨在求胜；</a:t>
            </a:r>
          </a:p>
          <a:p>
            <a:pPr algn="just">
              <a:spcBef>
                <a:spcPct val="50000"/>
              </a:spcBef>
            </a:pPr>
            <a:r>
              <a:rPr kumimoji="1" lang="zh-CN" altLang="en-US" sz="1200" dirty="0">
                <a:latin typeface="方正舒体" pitchFamily="2" charset="-122"/>
                <a:ea typeface="方正舒体" pitchFamily="2" charset="-122"/>
              </a:rPr>
              <a:t>◇对琐事不感兴趣。</a:t>
            </a:r>
          </a:p>
          <a:p>
            <a:pPr algn="just">
              <a:spcBef>
                <a:spcPct val="50000"/>
              </a:spcBef>
            </a:pPr>
            <a:r>
              <a:rPr kumimoji="1" lang="zh-CN" altLang="en-US" sz="1200" dirty="0">
                <a:latin typeface="宋体" pitchFamily="2" charset="-122"/>
                <a:ea typeface="方正舒体" pitchFamily="2" charset="-122"/>
              </a:rPr>
              <a:t>重在简明扼要，干脆利索，不拖泥带水，不拐弯抹角。面对这一类人时，无关紧要的话少说，直截了当，开门见山地谈即可。</a:t>
            </a:r>
            <a:endParaRPr kumimoji="1" lang="zh-CN" altLang="en-US" sz="1200" dirty="0">
              <a:latin typeface="Tahoma" pitchFamily="34" charset="0"/>
              <a:ea typeface="方正舒体" pitchFamily="2" charset="-122"/>
            </a:endParaRPr>
          </a:p>
          <a:p>
            <a:pPr algn="just">
              <a:spcBef>
                <a:spcPct val="50000"/>
              </a:spcBef>
            </a:pPr>
            <a:r>
              <a:rPr kumimoji="1" lang="zh-CN" altLang="en-US" sz="1200" dirty="0">
                <a:latin typeface="宋体" pitchFamily="2" charset="-122"/>
                <a:ea typeface="方正舒体" pitchFamily="2" charset="-122"/>
              </a:rPr>
              <a:t>此外，他们很重视自己的权威性，不喜欢部下违抗自己的命令。所以应该更加尊重他们的权威，认真对待他们的命令，在称赞他们时，也应该称赞他们的成就，而不是他们的个性或人品。</a:t>
            </a:r>
          </a:p>
          <a:p>
            <a:r>
              <a:rPr kumimoji="1" lang="zh-CN" altLang="en-US" sz="1200" dirty="0">
                <a:solidFill>
                  <a:srgbClr val="008000"/>
                </a:solidFill>
                <a:latin typeface="Tahoma" pitchFamily="34" charset="0"/>
                <a:ea typeface="华文新魏" pitchFamily="2" charset="-122"/>
              </a:rPr>
              <a:t>互动性</a:t>
            </a:r>
            <a:endParaRPr kumimoji="1" lang="en-US" altLang="zh-CN" sz="1200" dirty="0">
              <a:solidFill>
                <a:srgbClr val="008000"/>
              </a:solidFill>
              <a:latin typeface="Tahoma" pitchFamily="34" charset="0"/>
              <a:ea typeface="华文新魏" pitchFamily="2" charset="-122"/>
            </a:endParaRPr>
          </a:p>
          <a:p>
            <a:pPr algn="just">
              <a:spcBef>
                <a:spcPct val="50000"/>
              </a:spcBef>
            </a:pPr>
            <a:r>
              <a:rPr kumimoji="1" lang="zh-CN" altLang="en-US" sz="1200" dirty="0">
                <a:latin typeface="宋体" pitchFamily="2" charset="-122"/>
                <a:ea typeface="方正舒体" pitchFamily="2" charset="-122"/>
              </a:rPr>
              <a:t>善于交际，喜欢与他人互动交流；</a:t>
            </a:r>
            <a:endParaRPr kumimoji="1" lang="zh-CN" altLang="en-US" sz="1200" dirty="0">
              <a:latin typeface="Tahoma" pitchFamily="34" charset="0"/>
              <a:ea typeface="方正舒体" pitchFamily="2" charset="-122"/>
            </a:endParaRPr>
          </a:p>
          <a:p>
            <a:pPr algn="just">
              <a:spcBef>
                <a:spcPct val="50000"/>
              </a:spcBef>
            </a:pPr>
            <a:r>
              <a:rPr kumimoji="1" lang="zh-CN" altLang="en-US" sz="1200" dirty="0">
                <a:latin typeface="宋体" pitchFamily="2" charset="-122"/>
                <a:ea typeface="方正舒体" pitchFamily="2" charset="-122"/>
              </a:rPr>
              <a:t>◇喜欢享受他人对他们的赞美；</a:t>
            </a:r>
            <a:endParaRPr kumimoji="1" lang="zh-CN" altLang="en-US" sz="1200" dirty="0">
              <a:latin typeface="Tahoma" pitchFamily="34" charset="0"/>
              <a:ea typeface="方正舒体" pitchFamily="2" charset="-122"/>
            </a:endParaRPr>
          </a:p>
          <a:p>
            <a:pPr algn="just">
              <a:spcBef>
                <a:spcPct val="50000"/>
              </a:spcBef>
            </a:pPr>
            <a:r>
              <a:rPr kumimoji="1" lang="zh-CN" altLang="en-US" sz="1200" dirty="0">
                <a:latin typeface="宋体" pitchFamily="2" charset="-122"/>
                <a:ea typeface="方正舒体" pitchFamily="2" charset="-122"/>
              </a:rPr>
              <a:t>◇凡事喜欢参与</a:t>
            </a:r>
            <a:endParaRPr kumimoji="1" lang="en-US" altLang="zh-CN" sz="1200" dirty="0">
              <a:latin typeface="宋体" pitchFamily="2" charset="-122"/>
              <a:ea typeface="方正舒体" pitchFamily="2" charset="-122"/>
            </a:endParaRPr>
          </a:p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方正舒体" pitchFamily="2" charset="-122"/>
                <a:ea typeface="方正舒体" pitchFamily="2" charset="-122"/>
              </a:rPr>
              <a:t>面对这一类型领导，切记要公开赞美，而且赞美的话语一定要出自真心诚意，言之有物，否则虚情假意的赞美会被他们认为是阿谀奉承，从而影响他们对你个人能力的整体看法。</a:t>
            </a:r>
          </a:p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dirty="0">
                <a:latin typeface="方正舒体" pitchFamily="2" charset="-122"/>
                <a:ea typeface="方正舒体" pitchFamily="2" charset="-122"/>
              </a:rPr>
              <a:t>2</a:t>
            </a:r>
            <a:r>
              <a:rPr kumimoji="1" lang="zh-CN" altLang="en-US" sz="1200" b="1" dirty="0">
                <a:latin typeface="方正舒体" pitchFamily="2" charset="-122"/>
                <a:ea typeface="方正舒体" pitchFamily="2" charset="-122"/>
              </a:rPr>
              <a:t>、</a:t>
            </a:r>
            <a:r>
              <a:rPr kumimoji="1" lang="zh-CN" altLang="en-US" sz="1200" dirty="0">
                <a:latin typeface="方正舒体" pitchFamily="2" charset="-122"/>
                <a:ea typeface="方正舒体" pitchFamily="2" charset="-122"/>
              </a:rPr>
              <a:t>要亲近这一类人，应该和蔼友善，也不要忘记留意自己的肢体语言，因为他们对一举一动都会十分敏感。另外，他们还喜欢与部下当面沟通，喜欢部下能与自己开诚布公地谈问题，即使有对他的意见，也希望能够摆在桌面上交谈，而厌恶在私下里发泄不满情绪的部下。</a:t>
            </a:r>
          </a:p>
          <a:p>
            <a:pPr algn="just">
              <a:spcBef>
                <a:spcPct val="50000"/>
              </a:spcBef>
            </a:pPr>
            <a:r>
              <a:rPr kumimoji="1" lang="zh-CN" altLang="en-US" sz="1200" b="1" dirty="0">
                <a:solidFill>
                  <a:srgbClr val="008000"/>
                </a:solidFill>
                <a:latin typeface="华文新魏" pitchFamily="2" charset="-122"/>
                <a:ea typeface="华文新魏" pitchFamily="2" charset="-122"/>
              </a:rPr>
              <a:t>实事求是型</a:t>
            </a:r>
            <a:endParaRPr kumimoji="1" lang="en-US" altLang="zh-CN" sz="1200" b="1" dirty="0">
              <a:solidFill>
                <a:srgbClr val="008000"/>
              </a:solidFill>
              <a:latin typeface="华文新魏" pitchFamily="2" charset="-122"/>
              <a:ea typeface="华文新魏" pitchFamily="2" charset="-122"/>
            </a:endParaRPr>
          </a:p>
          <a:p>
            <a:pPr algn="just">
              <a:spcBef>
                <a:spcPct val="50000"/>
              </a:spcBef>
            </a:pPr>
            <a:r>
              <a:rPr kumimoji="1" lang="zh-CN" altLang="en-US" sz="1200" dirty="0">
                <a:latin typeface="宋体" pitchFamily="2" charset="-122"/>
                <a:ea typeface="方正舒体" pitchFamily="2" charset="-122"/>
              </a:rPr>
              <a:t>◇讲究逻辑而不喜欢感情用事；</a:t>
            </a:r>
            <a:endParaRPr kumimoji="1" lang="zh-CN" altLang="en-US" sz="1200" dirty="0">
              <a:latin typeface="Tahoma" pitchFamily="34" charset="0"/>
              <a:ea typeface="方正舒体" pitchFamily="2" charset="-122"/>
            </a:endParaRPr>
          </a:p>
          <a:p>
            <a:pPr algn="just">
              <a:spcBef>
                <a:spcPct val="50000"/>
              </a:spcBef>
            </a:pPr>
            <a:r>
              <a:rPr kumimoji="1" lang="zh-CN" altLang="en-US" sz="1200" dirty="0">
                <a:latin typeface="宋体" pitchFamily="2" charset="-122"/>
                <a:ea typeface="方正舒体" pitchFamily="2" charset="-122"/>
              </a:rPr>
              <a:t>◇为人处事自有一套标准；</a:t>
            </a:r>
            <a:endParaRPr kumimoji="1" lang="zh-CN" altLang="en-US" sz="1200" dirty="0">
              <a:latin typeface="Tahoma" pitchFamily="34" charset="0"/>
              <a:ea typeface="方正舒体" pitchFamily="2" charset="-122"/>
            </a:endParaRPr>
          </a:p>
          <a:p>
            <a:pPr algn="just">
              <a:spcBef>
                <a:spcPct val="50000"/>
              </a:spcBef>
            </a:pPr>
            <a:r>
              <a:rPr kumimoji="1" lang="zh-CN" altLang="en-US" sz="1200" dirty="0">
                <a:latin typeface="宋体" pitchFamily="2" charset="-122"/>
                <a:ea typeface="方正舒体" pitchFamily="2" charset="-122"/>
              </a:rPr>
              <a:t>◇喜欢弄清楚事情的来龙去脉；</a:t>
            </a:r>
            <a:endParaRPr kumimoji="1" lang="zh-CN" altLang="en-US" sz="1200" dirty="0">
              <a:latin typeface="Tahoma" pitchFamily="34" charset="0"/>
              <a:ea typeface="方正舒体" pitchFamily="2" charset="-122"/>
            </a:endParaRPr>
          </a:p>
          <a:p>
            <a:pPr algn="just">
              <a:spcBef>
                <a:spcPct val="50000"/>
              </a:spcBef>
            </a:pPr>
            <a:r>
              <a:rPr kumimoji="1" lang="zh-CN" altLang="en-US" sz="1200" dirty="0">
                <a:latin typeface="宋体" pitchFamily="2" charset="-122"/>
                <a:ea typeface="方正舒体" pitchFamily="2" charset="-122"/>
              </a:rPr>
              <a:t>◇理性思考而缺乏想象力；</a:t>
            </a:r>
            <a:endParaRPr kumimoji="1" lang="zh-CN" altLang="en-US" sz="1200" dirty="0">
              <a:latin typeface="Tahoma" pitchFamily="34" charset="0"/>
              <a:ea typeface="方正舒体" pitchFamily="2" charset="-122"/>
            </a:endParaRPr>
          </a:p>
          <a:p>
            <a:pPr algn="just">
              <a:spcBef>
                <a:spcPct val="50000"/>
              </a:spcBef>
            </a:pPr>
            <a:r>
              <a:rPr kumimoji="1" lang="zh-CN" altLang="en-US" sz="1200" dirty="0">
                <a:latin typeface="宋体" pitchFamily="2" charset="-122"/>
                <a:ea typeface="方正舒体" pitchFamily="2" charset="-122"/>
              </a:rPr>
              <a:t>◇是方法论的最佳实践者。</a:t>
            </a:r>
            <a:endParaRPr kumimoji="1" lang="zh-CN" altLang="en-US" sz="1200" dirty="0">
              <a:latin typeface="Tahoma" pitchFamily="34" charset="0"/>
              <a:ea typeface="方正舒体" pitchFamily="2" charset="-122"/>
            </a:endParaRPr>
          </a:p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宋体" pitchFamily="2" charset="-122"/>
                <a:ea typeface="方正舒体" pitchFamily="2" charset="-122"/>
              </a:rPr>
              <a:t>与这一类领导沟通时，可以省掉话家常的时间，直接谈他们感兴趣而且实质性的东西。他们同样喜欢直截了当的方式，对他们提出的问题也最好直接作答。同时，在进行工作汇报时，多就一些关键性的细节加以说明。</a:t>
            </a:r>
            <a:endParaRPr kumimoji="1" lang="zh-CN" altLang="en-US" sz="1200" dirty="0">
              <a:latin typeface="Tahoma" pitchFamily="34" charset="0"/>
              <a:ea typeface="方正舒体" pitchFamily="2" charset="-122"/>
            </a:endParaRPr>
          </a:p>
          <a:p>
            <a:pPr algn="just">
              <a:spcBef>
                <a:spcPct val="50000"/>
              </a:spcBef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3F02B-564B-4089-B2EB-C6AD7EA471E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148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fld id="{24784B93-9ECE-4A3B-B569-AD160110BCB6}" type="slidenum">
              <a:rPr lang="en-US" altLang="zh-CN" smtClean="0"/>
              <a:pPr/>
              <a:t>37</a:t>
            </a:fld>
            <a:endParaRPr lang="en-US" altLang="zh-CN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fld id="{27681D8A-C577-4506-B0DC-F3450432AE04}" type="slidenum">
              <a:rPr lang="en-US" altLang="zh-CN" smtClean="0"/>
              <a:pPr/>
              <a:t>38</a:t>
            </a:fld>
            <a:endParaRPr lang="en-US" altLang="zh-CN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3F02B-564B-4089-B2EB-C6AD7EA471E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88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可能同学们会想到还有别的渠道，如肢体语言，这个我把它归类到听说里面了。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3F02B-564B-4089-B2EB-C6AD7EA471E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424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这四种方式里面，大家认为哪个占的比例最大呢</a:t>
            </a:r>
            <a:endParaRPr lang="en-US" altLang="zh-CN" dirty="0"/>
          </a:p>
          <a:p>
            <a:pPr>
              <a:spcBef>
                <a:spcPct val="50000"/>
              </a:spcBef>
            </a:pPr>
            <a:r>
              <a:rPr kumimoji="1" lang="zh-CN" altLang="en-US" b="1" dirty="0">
                <a:latin typeface="黑体" pitchFamily="2" charset="-122"/>
                <a:ea typeface="黑体" pitchFamily="2" charset="-122"/>
              </a:rPr>
              <a:t>沟通的四大媒介（听、说、读、写）中，花费时间最多的是在听别人说话。</a:t>
            </a:r>
          </a:p>
          <a:p>
            <a:pPr>
              <a:spcBef>
                <a:spcPct val="50000"/>
              </a:spcBef>
            </a:pPr>
            <a:r>
              <a:rPr kumimoji="1" lang="zh-CN" altLang="en-US" b="1" dirty="0">
                <a:latin typeface="黑体" pitchFamily="2" charset="-122"/>
                <a:ea typeface="黑体" pitchFamily="2" charset="-122"/>
              </a:rPr>
              <a:t>    有人统计：工作中每天有四分之三的时间花在言语沟通上，其中有一半以上的时间是用来倾听的。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3F02B-564B-4089-B2EB-C6AD7EA471E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982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3F02B-564B-4089-B2EB-C6AD7EA471E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968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dirty="0">
                <a:latin typeface="幼圆" pitchFamily="49" charset="-122"/>
                <a:ea typeface="幼圆" pitchFamily="49" charset="-122"/>
              </a:rPr>
              <a:t>上天赋予我们一根舌头，却给了我们一对耳朵，所以，我们听到的话可能比我们说的话多两倍。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dirty="0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医学研究表明：</a:t>
            </a:r>
            <a:r>
              <a:rPr kumimoji="1" lang="zh-CN" altLang="en-US" sz="1200" b="1" dirty="0">
                <a:latin typeface="幼圆" pitchFamily="49" charset="-122"/>
                <a:ea typeface="幼圆" pitchFamily="49" charset="-122"/>
              </a:rPr>
              <a:t>婴儿的耳朵在出生前就发挥功用了。</a:t>
            </a:r>
          </a:p>
          <a:p>
            <a:r>
              <a:rPr lang="zh-CN" altLang="en-US" dirty="0"/>
              <a:t>胎儿对低沉的男性声音非常敏感，喜欢。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r>
              <a:rPr kumimoji="1" lang="zh-CN" altLang="en-US" b="1" dirty="0">
                <a:latin typeface="黑体" pitchFamily="2" charset="-122"/>
                <a:ea typeface="黑体" pitchFamily="2" charset="-122"/>
              </a:rPr>
              <a:t>绝大多数人天生就有听力（听得见声音的能力），但听得懂别人说话的能力，则是需要后天学习才会具备。有的人在学习新的工作操作时，同事一说他就懂了，就能上手，而有的人必须看着别人演示一遍才能学会（</a:t>
            </a:r>
            <a:r>
              <a:rPr kumimoji="1" lang="en-US" altLang="zh-CN" b="1" dirty="0">
                <a:latin typeface="黑体" pitchFamily="2" charset="-122"/>
                <a:ea typeface="黑体" pitchFamily="2" charset="-122"/>
              </a:rPr>
              <a:t>visual learner</a:t>
            </a:r>
            <a:r>
              <a:rPr kumimoji="1" lang="zh-CN" altLang="en-US" b="1" dirty="0">
                <a:latin typeface="黑体" pitchFamily="2" charset="-122"/>
                <a:ea typeface="黑体" pitchFamily="2" charset="-122"/>
              </a:rPr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3F02B-564B-4089-B2EB-C6AD7EA471E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272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这个时代什么都讲求效率，在别人说话的时候，听的人脾气急的往往没有耐心，时常打断别人。这里有两个问题： 一是不礼貌， 而是断章取义。所以建议最好听完对方的讲话在下结论。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3F02B-564B-4089-B2EB-C6AD7EA471E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686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3F02B-564B-4089-B2EB-C6AD7EA471E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736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3F02B-564B-4089-B2EB-C6AD7EA471E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95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P34</a:t>
            </a:r>
            <a:r>
              <a:rPr lang="zh-CN" altLang="en-US" dirty="0"/>
              <a:t>， </a:t>
            </a:r>
            <a:r>
              <a:rPr lang="en-US" altLang="zh-CN" dirty="0"/>
              <a:t>35</a:t>
            </a:r>
            <a:r>
              <a:rPr lang="zh-CN" altLang="en-US" dirty="0"/>
              <a:t>， </a:t>
            </a:r>
            <a:r>
              <a:rPr lang="en-US" altLang="zh-CN" dirty="0"/>
              <a:t>37 </a:t>
            </a:r>
            <a:r>
              <a:rPr lang="zh-CN" altLang="en-US" dirty="0"/>
              <a:t>故事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3F02B-564B-4089-B2EB-C6AD7EA471E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74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EC1D2-C930-49B8-8B92-B6A5B01A7339}" type="datetime1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807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0373F-4089-4703-8404-01C7F881A7C3}" type="datetime1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162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72E5B-40CB-4F43-A6A0-9B8365287BE6}" type="datetime1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572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6A587-2AF0-4354-AC14-0994D247FB68}" type="datetime1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5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E4D7C-F4F4-4433-990C-0E28D45B0D82}" type="datetime1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271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86E39-726A-41B9-9A5B-B523017F6959}" type="datetime1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690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E931-656E-44A3-A547-249B55245C18}" type="datetime1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690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729D-6D46-43F5-B6DE-1BE7AF8A3DA0}" type="datetime1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909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9EBAA-2D96-4C9A-8292-2CBD07964D37}" type="datetime1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0D5E-DE7A-4495-B6A8-7333012F7B15}" type="datetime1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976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1F3C1-9D90-498E-99EC-2E8A4E49A692}" type="datetime1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027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18393-EB9E-416B-A208-89AA744BCA5C}" type="datetime1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279BE-8339-44AC-A5BD-2A7131032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601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png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26677.htm" TargetMode="External"/><Relationship Id="rId2" Type="http://schemas.openxmlformats.org/officeDocument/2006/relationships/hyperlink" Target="http://baike.baidu.com/view/233724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aike.baidu.com/view/24724.htm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51720" y="2060848"/>
            <a:ext cx="8352928" cy="1728192"/>
          </a:xfrm>
        </p:spPr>
        <p:txBody>
          <a:bodyPr>
            <a:normAutofit fontScale="90000"/>
          </a:bodyPr>
          <a:lstStyle/>
          <a:p>
            <a:r>
              <a:rPr lang="zh-CN" altLang="en-US" sz="6600" dirty="0">
                <a:latin typeface="微软雅黑" pitchFamily="34" charset="-122"/>
                <a:ea typeface="微软雅黑" pitchFamily="34" charset="-122"/>
              </a:rPr>
              <a:t>沟通技巧</a:t>
            </a:r>
            <a:r>
              <a:rPr lang="en-US" altLang="zh-CN" sz="6600" dirty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6600" dirty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6600" dirty="0">
                <a:latin typeface="微软雅黑" pitchFamily="34" charset="-122"/>
                <a:ea typeface="微软雅黑" pitchFamily="34" charset="-122"/>
              </a:rPr>
              <a:t>基础篇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59832" y="5105400"/>
            <a:ext cx="6400800" cy="1752600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重要性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原则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建议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58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幼圆" pitchFamily="49" charset="-122"/>
                <a:ea typeface="幼圆" pitchFamily="49" charset="-122"/>
              </a:rPr>
              <a:t>什么是沟通的渠道</a:t>
            </a:r>
            <a:r>
              <a:rPr lang="zh-CN" altLang="en-US" sz="3600" dirty="0" smtClean="0">
                <a:latin typeface="幼圆" pitchFamily="49" charset="-122"/>
                <a:ea typeface="幼圆" pitchFamily="49" charset="-122"/>
              </a:rPr>
              <a:t>？（</a:t>
            </a:r>
            <a:r>
              <a:rPr lang="en-US" altLang="zh-CN" sz="3600" dirty="0" smtClean="0">
                <a:latin typeface="幼圆" pitchFamily="49" charset="-122"/>
                <a:ea typeface="幼圆" pitchFamily="49" charset="-122"/>
              </a:rPr>
              <a:t>discussion)</a:t>
            </a:r>
            <a:endParaRPr lang="zh-CN" altLang="en-US" sz="3600" dirty="0"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4" name="图片 3" descr="https://timgsa.baidu.com/timg?image&amp;quality=80&amp;size=b9999_10000&amp;sec=1486101528583&amp;di=720e38f96a3d6379bfbe300ac0b20739&amp;imgtype=0&amp;src=http%3A%2F%2Fww2.sinaimg.cn%2Flarge%2F006bc6yHjw1eyt4qnyfbij30e70cjgm3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052735"/>
            <a:ext cx="7330008" cy="5134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43000"/>
            <a:ext cx="7823996" cy="504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9" y="1110797"/>
            <a:ext cx="7593227" cy="5062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31" y="1170391"/>
            <a:ext cx="7771599" cy="517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77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7609524" cy="413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 rot="1082854">
            <a:off x="2067073" y="3024879"/>
            <a:ext cx="2127695" cy="55399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30000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0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倾   听</a:t>
            </a:r>
            <a:r>
              <a:rPr lang="en-US" altLang="zh-CN" sz="30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53%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148743" y="2154029"/>
            <a:ext cx="10795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dirty="0">
                <a:latin typeface="幼圆" pitchFamily="49" charset="-122"/>
                <a:ea typeface="幼圆" pitchFamily="49" charset="-122"/>
              </a:rPr>
              <a:t>写</a:t>
            </a:r>
            <a:r>
              <a:rPr lang="en-US" altLang="zh-CN" sz="2600" dirty="0">
                <a:latin typeface="幼圆" pitchFamily="49" charset="-122"/>
                <a:ea typeface="幼圆" pitchFamily="49" charset="-122"/>
              </a:rPr>
              <a:t>14% 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003800" y="2154029"/>
            <a:ext cx="10810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dirty="0">
                <a:latin typeface="幼圆" pitchFamily="49" charset="-122"/>
                <a:ea typeface="幼圆" pitchFamily="49" charset="-122"/>
              </a:rPr>
              <a:t>说</a:t>
            </a:r>
            <a:r>
              <a:rPr lang="en-US" altLang="zh-CN" sz="2600" dirty="0">
                <a:latin typeface="幼圆" pitchFamily="49" charset="-122"/>
                <a:ea typeface="幼圆" pitchFamily="49" charset="-122"/>
              </a:rPr>
              <a:t>16% 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6678273" y="2708920"/>
            <a:ext cx="1225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 dirty="0">
                <a:solidFill>
                  <a:srgbClr val="FFFF00"/>
                </a:solidFill>
                <a:latin typeface="幼圆" pitchFamily="49" charset="-122"/>
                <a:ea typeface="幼圆" pitchFamily="49" charset="-122"/>
              </a:rPr>
              <a:t>读 </a:t>
            </a:r>
            <a:r>
              <a:rPr lang="en-US" altLang="zh-CN" sz="2600" b="1" dirty="0">
                <a:solidFill>
                  <a:srgbClr val="FFFF00"/>
                </a:solidFill>
                <a:latin typeface="幼圆" pitchFamily="49" charset="-122"/>
                <a:ea typeface="幼圆" pitchFamily="49" charset="-122"/>
              </a:rPr>
              <a:t>17%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17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87466" y="62068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dirty="0" smtClean="0">
                <a:solidFill>
                  <a:srgbClr val="CC00CC"/>
                </a:solidFill>
              </a:rPr>
              <a:t>描述的同学和前</a:t>
            </a:r>
            <a:r>
              <a:rPr lang="en-US" altLang="zh-CN" dirty="0" smtClean="0">
                <a:solidFill>
                  <a:srgbClr val="CC00CC"/>
                </a:solidFill>
              </a:rPr>
              <a:t>2</a:t>
            </a:r>
            <a:r>
              <a:rPr lang="zh-CN" altLang="en-US" dirty="0" smtClean="0">
                <a:solidFill>
                  <a:srgbClr val="CC00CC"/>
                </a:solidFill>
              </a:rPr>
              <a:t>名答案正确的同学有加分哦！！！</a:t>
            </a:r>
            <a:endParaRPr lang="zh-CN" altLang="en-US" dirty="0">
              <a:solidFill>
                <a:srgbClr val="CC00CC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3568" y="2304970"/>
            <a:ext cx="403187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kumimoji="1" lang="zh-CN" altLang="en-US" sz="6000" b="1" dirty="0">
                <a:solidFill>
                  <a:srgbClr val="FF3300"/>
                </a:solidFill>
                <a:latin typeface="幼圆" pitchFamily="49" charset="-122"/>
                <a:ea typeface="幼圆" pitchFamily="49" charset="-122"/>
              </a:rPr>
              <a:t>听葫芦画瓢</a:t>
            </a:r>
          </a:p>
        </p:txBody>
      </p:sp>
      <p:pic>
        <p:nvPicPr>
          <p:cNvPr id="6" name="Picture 4" descr="PE07588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212976"/>
            <a:ext cx="375443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97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Text Box 8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457200" y="522972"/>
            <a:ext cx="8229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dirty="0">
                <a:latin typeface="幼圆" pitchFamily="49" charset="-122"/>
                <a:ea typeface="幼圆" pitchFamily="49" charset="-122"/>
              </a:rPr>
              <a:t>你画对了吗？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3059832" y="2204864"/>
            <a:ext cx="3456384" cy="3384376"/>
            <a:chOff x="2064" y="1392"/>
            <a:chExt cx="1728" cy="1728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2064" y="1392"/>
              <a:ext cx="1727" cy="17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2064" y="1392"/>
              <a:ext cx="1728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2064" y="1392"/>
              <a:ext cx="864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604" y="1928"/>
              <a:ext cx="881" cy="8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3024" y="195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V="1">
              <a:off x="2928" y="2256"/>
              <a:ext cx="864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3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AutoShape 2"/>
          <p:cNvSpPr>
            <a:spLocks noChangeArrowheads="1"/>
          </p:cNvSpPr>
          <p:nvPr/>
        </p:nvSpPr>
        <p:spPr bwMode="auto">
          <a:xfrm>
            <a:off x="395288" y="2060575"/>
            <a:ext cx="8353425" cy="3816350"/>
          </a:xfrm>
          <a:custGeom>
            <a:avLst/>
            <a:gdLst>
              <a:gd name="G0" fmla="+- 4400 0 0"/>
              <a:gd name="G1" fmla="+- 21600 0 4400"/>
              <a:gd name="G2" fmla="*/ 4400 1 2"/>
              <a:gd name="G3" fmla="+- 21600 0 G2"/>
              <a:gd name="G4" fmla="+/ 4400 21600 2"/>
              <a:gd name="G5" fmla="+/ G1 0 2"/>
              <a:gd name="G6" fmla="*/ 21600 21600 4400"/>
              <a:gd name="G7" fmla="*/ G6 1 2"/>
              <a:gd name="G8" fmla="+- 21600 0 G7"/>
              <a:gd name="G9" fmla="*/ 21600 1 2"/>
              <a:gd name="G10" fmla="+- 4400 0 G9"/>
              <a:gd name="G11" fmla="?: G10 G8 0"/>
              <a:gd name="G12" fmla="?: G10 G7 21600"/>
              <a:gd name="T0" fmla="*/ 19400 w 21600"/>
              <a:gd name="T1" fmla="*/ 10800 h 21600"/>
              <a:gd name="T2" fmla="*/ 10800 w 21600"/>
              <a:gd name="T3" fmla="*/ 21600 h 21600"/>
              <a:gd name="T4" fmla="*/ 2200 w 21600"/>
              <a:gd name="T5" fmla="*/ 10800 h 21600"/>
              <a:gd name="T6" fmla="*/ 10800 w 21600"/>
              <a:gd name="T7" fmla="*/ 0 h 21600"/>
              <a:gd name="T8" fmla="*/ 4000 w 21600"/>
              <a:gd name="T9" fmla="*/ 4000 h 21600"/>
              <a:gd name="T10" fmla="*/ 17600 w 21600"/>
              <a:gd name="T11" fmla="*/ 17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4400" y="21600"/>
                </a:lnTo>
                <a:lnTo>
                  <a:pt x="17200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C0C0C0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 w="9525">
            <a:miter lim="800000"/>
            <a:headEnd/>
            <a:tailEnd/>
          </a:ln>
          <a:effectLst/>
          <a:scene3d>
            <a:camera prst="legacyPerspectiveTop"/>
            <a:lightRig rig="legacyFlat3" dir="b"/>
          </a:scene3d>
          <a:sp3d extrusionH="121893000" prstMaterial="legacyMatte">
            <a:bevelT w="13500" h="13500" prst="angle"/>
            <a:bevelB w="13500" h="13500" prst="angle"/>
            <a:extrusionClr>
              <a:srgbClr val="C0C0C0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/>
            <a:r>
              <a:rPr lang="zh-CN" altLang="en-US" sz="3200" b="1" dirty="0">
                <a:latin typeface="幼圆" pitchFamily="49" charset="-122"/>
                <a:ea typeface="幼圆" pitchFamily="49" charset="-122"/>
              </a:rPr>
              <a:t>你想表达的</a:t>
            </a:r>
            <a:r>
              <a:rPr lang="en-US" altLang="zh-CN" sz="3200" b="1" dirty="0">
                <a:latin typeface="幼圆" pitchFamily="49" charset="-122"/>
                <a:ea typeface="幼圆" pitchFamily="49" charset="-122"/>
              </a:rPr>
              <a:t>100%</a:t>
            </a:r>
          </a:p>
          <a:p>
            <a:pPr algn="ctr"/>
            <a:r>
              <a:rPr lang="zh-CN" altLang="en-US" sz="2800" b="1" dirty="0">
                <a:latin typeface="幼圆" pitchFamily="49" charset="-122"/>
                <a:ea typeface="幼圆" pitchFamily="49" charset="-122"/>
              </a:rPr>
              <a:t>你表达的</a:t>
            </a:r>
            <a:r>
              <a:rPr lang="en-US" altLang="zh-CN" sz="2800" b="1" dirty="0">
                <a:latin typeface="幼圆" pitchFamily="49" charset="-122"/>
                <a:ea typeface="幼圆" pitchFamily="49" charset="-122"/>
              </a:rPr>
              <a:t>80%</a:t>
            </a:r>
          </a:p>
          <a:p>
            <a:pPr algn="ctr"/>
            <a:r>
              <a:rPr lang="zh-CN" altLang="en-US" sz="2800" b="1" dirty="0">
                <a:latin typeface="幼圆" pitchFamily="49" charset="-122"/>
                <a:ea typeface="幼圆" pitchFamily="49" charset="-122"/>
              </a:rPr>
              <a:t>别人听到的</a:t>
            </a:r>
            <a:r>
              <a:rPr lang="en-US" altLang="zh-CN" sz="2800" b="1" dirty="0">
                <a:latin typeface="幼圆" pitchFamily="49" charset="-122"/>
                <a:ea typeface="幼圆" pitchFamily="49" charset="-122"/>
              </a:rPr>
              <a:t>60%</a:t>
            </a:r>
          </a:p>
          <a:p>
            <a:pPr algn="ctr"/>
            <a:r>
              <a:rPr lang="zh-CN" altLang="en-US" sz="2400" b="1" dirty="0">
                <a:latin typeface="幼圆" pitchFamily="49" charset="-122"/>
                <a:ea typeface="幼圆" pitchFamily="49" charset="-122"/>
              </a:rPr>
              <a:t>别人理解的</a:t>
            </a:r>
            <a:r>
              <a:rPr lang="en-US" altLang="zh-CN" sz="2400" b="1" dirty="0">
                <a:latin typeface="幼圆" pitchFamily="49" charset="-122"/>
                <a:ea typeface="幼圆" pitchFamily="49" charset="-122"/>
              </a:rPr>
              <a:t>40%</a:t>
            </a:r>
          </a:p>
          <a:p>
            <a:pPr algn="ctr"/>
            <a:r>
              <a:rPr lang="zh-CN" altLang="en-US" sz="2400" b="1" dirty="0">
                <a:latin typeface="幼圆" pitchFamily="49" charset="-122"/>
                <a:ea typeface="幼圆" pitchFamily="49" charset="-122"/>
              </a:rPr>
              <a:t>别人记住的</a:t>
            </a:r>
            <a:r>
              <a:rPr lang="en-US" altLang="zh-CN" sz="2400" b="1" dirty="0">
                <a:latin typeface="幼圆" pitchFamily="49" charset="-122"/>
                <a:ea typeface="幼圆" pitchFamily="49" charset="-122"/>
              </a:rPr>
              <a:t>20%</a:t>
            </a:r>
          </a:p>
          <a:p>
            <a:pPr algn="ctr"/>
            <a:r>
              <a:rPr lang="zh-CN" altLang="en-US" sz="2400" b="1" dirty="0">
                <a:latin typeface="幼圆" pitchFamily="49" charset="-122"/>
                <a:ea typeface="幼圆" pitchFamily="49" charset="-122"/>
              </a:rPr>
              <a:t>别人执行的</a:t>
            </a:r>
            <a:r>
              <a:rPr lang="en-US" altLang="zh-CN" sz="2400" b="1" dirty="0">
                <a:latin typeface="幼圆" pitchFamily="49" charset="-122"/>
                <a:ea typeface="幼圆" pitchFamily="49" charset="-122"/>
              </a:rPr>
              <a:t>0%</a:t>
            </a:r>
          </a:p>
          <a:p>
            <a:pPr algn="ctr"/>
            <a:r>
              <a:rPr lang="zh-CN" altLang="en-US" sz="2400" b="1" dirty="0">
                <a:solidFill>
                  <a:srgbClr val="0000FF"/>
                </a:solidFill>
                <a:latin typeface="幼圆" pitchFamily="49" charset="-122"/>
                <a:ea typeface="幼圆" pitchFamily="49" charset="-122"/>
              </a:rPr>
              <a:t>个人对信息的态度、知识、经验、</a:t>
            </a:r>
          </a:p>
          <a:p>
            <a:pPr algn="ctr"/>
            <a:r>
              <a:rPr lang="zh-CN" altLang="en-US" sz="2400" b="1" dirty="0">
                <a:solidFill>
                  <a:srgbClr val="0000FF"/>
                </a:solidFill>
                <a:latin typeface="幼圆" pitchFamily="49" charset="-122"/>
                <a:ea typeface="幼圆" pitchFamily="49" charset="-122"/>
              </a:rPr>
              <a:t>个性、情绪等引起沟通障碍！</a:t>
            </a:r>
          </a:p>
        </p:txBody>
      </p:sp>
      <p:sp>
        <p:nvSpPr>
          <p:cNvPr id="221187" name="AutoShape 3"/>
          <p:cNvSpPr>
            <a:spLocks noChangeArrowheads="1"/>
          </p:cNvSpPr>
          <p:nvPr/>
        </p:nvSpPr>
        <p:spPr bwMode="auto">
          <a:xfrm>
            <a:off x="1763713" y="549275"/>
            <a:ext cx="6119812" cy="898525"/>
          </a:xfrm>
          <a:prstGeom prst="wedgeEllipseCallout">
            <a:avLst>
              <a:gd name="adj1" fmla="val -41856"/>
              <a:gd name="adj2" fmla="val 85157"/>
            </a:avLst>
          </a:prstGeom>
          <a:solidFill>
            <a:schemeClr val="bg1"/>
          </a:solidFill>
          <a:ln w="9525">
            <a:solidFill>
              <a:srgbClr val="0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3200" b="1">
                <a:solidFill>
                  <a:srgbClr val="0000FF"/>
                </a:solidFill>
                <a:latin typeface="幼圆" pitchFamily="49" charset="-122"/>
                <a:ea typeface="幼圆" pitchFamily="49" charset="-122"/>
              </a:rPr>
              <a:t>沟通漏斗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99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11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幼圆" pitchFamily="49" charset="-122"/>
                <a:ea typeface="幼圆" pitchFamily="49" charset="-122"/>
              </a:rPr>
              <a:t>那些年听错的歌词？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800" dirty="0">
                <a:latin typeface="幼圆" pitchFamily="49" charset="-122"/>
                <a:ea typeface="幼圆" pitchFamily="49" charset="-122"/>
              </a:rPr>
              <a:t>《</a:t>
            </a:r>
            <a:r>
              <a:rPr lang="zh-CN" altLang="en-US" sz="2800" dirty="0">
                <a:latin typeface="幼圆" pitchFamily="49" charset="-122"/>
                <a:ea typeface="幼圆" pitchFamily="49" charset="-122"/>
              </a:rPr>
              <a:t>今宵情</a:t>
            </a:r>
            <a:r>
              <a:rPr lang="en-US" altLang="zh-CN" sz="2800" dirty="0">
                <a:latin typeface="幼圆" pitchFamily="49" charset="-122"/>
                <a:ea typeface="幼圆" pitchFamily="49" charset="-122"/>
              </a:rPr>
              <a:t>》</a:t>
            </a:r>
          </a:p>
          <a:p>
            <a:pPr marL="0" indent="0">
              <a:buNone/>
            </a:pPr>
            <a:r>
              <a:rPr lang="zh-CN" altLang="en-US" sz="2800" dirty="0">
                <a:latin typeface="幼圆" pitchFamily="49" charset="-122"/>
                <a:ea typeface="幼圆" pitchFamily="49" charset="-122"/>
              </a:rPr>
              <a:t>再见，再见，相会在太平间</a:t>
            </a:r>
            <a:r>
              <a:rPr lang="en-US" altLang="zh-CN" sz="2800" dirty="0">
                <a:latin typeface="幼圆" pitchFamily="49" charset="-122"/>
                <a:ea typeface="幼圆" pitchFamily="49" charset="-122"/>
              </a:rPr>
              <a:t>………</a:t>
            </a:r>
          </a:p>
          <a:p>
            <a:pPr marL="0" indent="0">
              <a:buNone/>
            </a:pPr>
            <a:r>
              <a:rPr lang="zh-CN" altLang="en-US" sz="2800" dirty="0">
                <a:latin typeface="幼圆" pitchFamily="49" charset="-122"/>
                <a:ea typeface="幼圆" pitchFamily="49" charset="-122"/>
              </a:rPr>
              <a:t>其实是</a:t>
            </a:r>
            <a:r>
              <a:rPr lang="en-US" altLang="zh-CN" sz="2800" dirty="0">
                <a:latin typeface="幼圆" pitchFamily="49" charset="-122"/>
                <a:ea typeface="幼圆" pitchFamily="49" charset="-122"/>
              </a:rPr>
              <a:t>:</a:t>
            </a:r>
            <a:r>
              <a:rPr lang="zh-CN" altLang="en-US" sz="2800" dirty="0">
                <a:latin typeface="幼圆" pitchFamily="49" charset="-122"/>
                <a:ea typeface="幼圆" pitchFamily="49" charset="-122"/>
              </a:rPr>
              <a:t>相会在彩屏前。</a:t>
            </a:r>
            <a:endParaRPr lang="en-US" altLang="zh-CN" sz="2800" dirty="0">
              <a:latin typeface="幼圆" pitchFamily="49" charset="-122"/>
              <a:ea typeface="幼圆" pitchFamily="49" charset="-122"/>
            </a:endParaRPr>
          </a:p>
          <a:p>
            <a:r>
              <a:rPr lang="zh-CN" altLang="en-US" sz="2800" dirty="0">
                <a:latin typeface="幼圆" pitchFamily="49" charset="-122"/>
                <a:ea typeface="幼圆" pitchFamily="49" charset="-122"/>
              </a:rPr>
              <a:t>萧亚轩</a:t>
            </a:r>
            <a:r>
              <a:rPr lang="en-US" altLang="zh-CN" sz="2800" dirty="0">
                <a:latin typeface="幼圆" pitchFamily="49" charset="-122"/>
                <a:ea typeface="幼圆" pitchFamily="49" charset="-122"/>
              </a:rPr>
              <a:t>《</a:t>
            </a:r>
            <a:r>
              <a:rPr lang="zh-CN" altLang="en-US" sz="2800" dirty="0">
                <a:latin typeface="幼圆" pitchFamily="49" charset="-122"/>
                <a:ea typeface="幼圆" pitchFamily="49" charset="-122"/>
              </a:rPr>
              <a:t>爱的主打歌</a:t>
            </a:r>
            <a:r>
              <a:rPr lang="en-US" altLang="zh-CN" sz="2800" dirty="0">
                <a:latin typeface="幼圆" pitchFamily="49" charset="-122"/>
                <a:ea typeface="幼圆" pitchFamily="49" charset="-122"/>
              </a:rPr>
              <a:t>》</a:t>
            </a:r>
          </a:p>
          <a:p>
            <a:pPr marL="0" indent="0">
              <a:buNone/>
            </a:pPr>
            <a:r>
              <a:rPr lang="en-US" altLang="zh-CN" sz="2800" dirty="0">
                <a:latin typeface="幼圆" pitchFamily="49" charset="-122"/>
                <a:ea typeface="幼圆" pitchFamily="49" charset="-122"/>
              </a:rPr>
              <a:t>“</a:t>
            </a:r>
            <a:r>
              <a:rPr lang="zh-CN" altLang="en-US" sz="2800" dirty="0">
                <a:latin typeface="幼圆" pitchFamily="49" charset="-122"/>
                <a:ea typeface="幼圆" pitchFamily="49" charset="-122"/>
              </a:rPr>
              <a:t>我在唱什么什么都觉得，原来原来你是我的猪大哥。</a:t>
            </a:r>
            <a:endParaRPr lang="en-US" altLang="zh-CN" sz="2800" dirty="0">
              <a:latin typeface="幼圆" pitchFamily="49" charset="-122"/>
              <a:ea typeface="幼圆" pitchFamily="49" charset="-122"/>
            </a:endParaRPr>
          </a:p>
          <a:p>
            <a:r>
              <a:rPr lang="en-US" altLang="zh-CN" sz="2800" dirty="0">
                <a:latin typeface="幼圆" pitchFamily="49" charset="-122"/>
                <a:ea typeface="幼圆" pitchFamily="49" charset="-122"/>
              </a:rPr>
              <a:t>《</a:t>
            </a:r>
            <a:r>
              <a:rPr lang="zh-CN" altLang="en-US" sz="2800" dirty="0">
                <a:latin typeface="幼圆" pitchFamily="49" charset="-122"/>
                <a:ea typeface="幼圆" pitchFamily="49" charset="-122"/>
              </a:rPr>
              <a:t>澳门之歌</a:t>
            </a:r>
            <a:r>
              <a:rPr lang="en-US" altLang="zh-CN" sz="2800" dirty="0">
                <a:latin typeface="幼圆" pitchFamily="49" charset="-122"/>
                <a:ea typeface="幼圆" pitchFamily="49" charset="-122"/>
              </a:rPr>
              <a:t>》</a:t>
            </a:r>
            <a:r>
              <a:rPr lang="zh-CN" altLang="en-US" sz="2800" dirty="0">
                <a:latin typeface="幼圆" pitchFamily="49" charset="-122"/>
                <a:ea typeface="幼圆" pitchFamily="49" charset="-122"/>
              </a:rPr>
              <a:t>第一句：</a:t>
            </a:r>
          </a:p>
          <a:p>
            <a:pPr marL="0" indent="0">
              <a:buNone/>
            </a:pPr>
            <a:r>
              <a:rPr lang="zh-CN" altLang="en-US" sz="2800" dirty="0">
                <a:latin typeface="幼圆" pitchFamily="49" charset="-122"/>
                <a:ea typeface="幼圆" pitchFamily="49" charset="-122"/>
              </a:rPr>
              <a:t>“你可知</a:t>
            </a:r>
            <a:r>
              <a:rPr lang="en-US" altLang="zh-CN" sz="2800" dirty="0" err="1">
                <a:latin typeface="幼圆" pitchFamily="49" charset="-122"/>
                <a:ea typeface="幼圆" pitchFamily="49" charset="-122"/>
              </a:rPr>
              <a:t>macao</a:t>
            </a:r>
            <a:r>
              <a:rPr lang="zh-CN" altLang="en-US" sz="2800" dirty="0">
                <a:latin typeface="幼圆" pitchFamily="49" charset="-122"/>
                <a:ea typeface="幼圆" pitchFamily="49" charset="-122"/>
              </a:rPr>
              <a:t>，不是我真姓”</a:t>
            </a:r>
          </a:p>
          <a:p>
            <a:pPr marL="0" indent="0">
              <a:buNone/>
            </a:pPr>
            <a:r>
              <a:rPr lang="zh-CN" altLang="en-US" sz="2800" dirty="0">
                <a:latin typeface="幼圆" pitchFamily="49" charset="-122"/>
                <a:ea typeface="幼圆" pitchFamily="49" charset="-122"/>
              </a:rPr>
              <a:t> 一直以为是：“一块芝麻糕，不吃我真行</a:t>
            </a:r>
            <a:r>
              <a:rPr lang="en-US" altLang="zh-CN" sz="2800" dirty="0">
                <a:latin typeface="幼圆" pitchFamily="49" charset="-122"/>
                <a:ea typeface="幼圆" pitchFamily="49" charset="-122"/>
              </a:rPr>
              <a:t>!”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29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latin typeface="幼圆" pitchFamily="49" charset="-122"/>
                <a:ea typeface="幼圆" pitchFamily="49" charset="-122"/>
              </a:rPr>
              <a:t>“听”的繁体？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00808"/>
            <a:ext cx="4426080" cy="401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36805"/>
            <a:ext cx="4464496" cy="2588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11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AutoShape 2"/>
          <p:cNvSpPr>
            <a:spLocks noChangeArrowheads="1"/>
          </p:cNvSpPr>
          <p:nvPr/>
        </p:nvSpPr>
        <p:spPr bwMode="auto">
          <a:xfrm>
            <a:off x="2555875" y="3578225"/>
            <a:ext cx="3810000" cy="1143000"/>
          </a:xfrm>
          <a:prstGeom prst="ribbon">
            <a:avLst>
              <a:gd name="adj1" fmla="val 17083"/>
              <a:gd name="adj2" fmla="val 64833"/>
            </a:avLst>
          </a:prstGeom>
          <a:solidFill>
            <a:srgbClr val="00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31428" name="AutoShape 4"/>
          <p:cNvSpPr>
            <a:spLocks noChangeArrowheads="1"/>
          </p:cNvSpPr>
          <p:nvPr/>
        </p:nvSpPr>
        <p:spPr bwMode="auto">
          <a:xfrm>
            <a:off x="1042988" y="1412776"/>
            <a:ext cx="2514600" cy="1981200"/>
          </a:xfrm>
          <a:prstGeom prst="irregularSeal2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endParaRPr kumimoji="1" lang="en-US" altLang="zh-CN" sz="2000" dirty="0">
              <a:latin typeface="仿宋_GB2312" pitchFamily="49" charset="-122"/>
              <a:ea typeface="仿宋_GB2312" pitchFamily="49" charset="-122"/>
            </a:endParaRPr>
          </a:p>
          <a:p>
            <a:pPr algn="ctr"/>
            <a:r>
              <a:rPr kumimoji="1" lang="zh-CN" altLang="en-US" sz="2000" b="1" dirty="0">
                <a:solidFill>
                  <a:srgbClr val="FFFF00"/>
                </a:solidFill>
                <a:latin typeface="幼圆" pitchFamily="49" charset="-122"/>
                <a:ea typeface="幼圆" pitchFamily="49" charset="-122"/>
              </a:rPr>
              <a:t>聆听是首要的</a:t>
            </a:r>
          </a:p>
          <a:p>
            <a:pPr algn="ctr"/>
            <a:r>
              <a:rPr kumimoji="1" lang="zh-CN" altLang="en-US" sz="2000" b="1" dirty="0">
                <a:solidFill>
                  <a:srgbClr val="FFFF00"/>
                </a:solidFill>
                <a:latin typeface="幼圆" pitchFamily="49" charset="-122"/>
                <a:ea typeface="幼圆" pitchFamily="49" charset="-122"/>
              </a:rPr>
              <a:t>沟通技巧</a:t>
            </a:r>
          </a:p>
          <a:p>
            <a:pPr algn="ctr"/>
            <a:endParaRPr kumimoji="1" lang="en-US" altLang="zh-CN" sz="2000" dirty="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31429" name="Rectangle 5"/>
          <p:cNvSpPr>
            <a:spLocks noChangeArrowheads="1"/>
          </p:cNvSpPr>
          <p:nvPr/>
        </p:nvSpPr>
        <p:spPr bwMode="auto">
          <a:xfrm>
            <a:off x="1619672" y="5099815"/>
            <a:ext cx="6171506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聆听：</a:t>
            </a:r>
            <a:r>
              <a:rPr kumimoji="1" lang="zh-CN" altLang="en-US" sz="2000" b="1" dirty="0">
                <a:latin typeface="幼圆" pitchFamily="49" charset="-122"/>
                <a:ea typeface="幼圆" pitchFamily="49" charset="-122"/>
              </a:rPr>
              <a:t>取得智慧的第一步；有智慧的人都是先听再说。</a:t>
            </a:r>
          </a:p>
        </p:txBody>
      </p:sp>
      <p:sp>
        <p:nvSpPr>
          <p:cNvPr id="231430" name="Text Box 6"/>
          <p:cNvSpPr txBox="1">
            <a:spLocks noChangeArrowheads="1"/>
          </p:cNvSpPr>
          <p:nvPr/>
        </p:nvSpPr>
        <p:spPr bwMode="auto">
          <a:xfrm>
            <a:off x="3238500" y="3951287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 sz="2000" b="1" dirty="0">
                <a:latin typeface="幼圆" pitchFamily="49" charset="-122"/>
                <a:ea typeface="幼圆" pitchFamily="49" charset="-122"/>
              </a:rPr>
              <a:t>让聆听成为一种习惯</a:t>
            </a:r>
          </a:p>
        </p:txBody>
      </p:sp>
      <p:graphicFrame>
        <p:nvGraphicFramePr>
          <p:cNvPr id="23143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9166735"/>
              </p:ext>
            </p:extLst>
          </p:nvPr>
        </p:nvGraphicFramePr>
        <p:xfrm>
          <a:off x="5868144" y="1291332"/>
          <a:ext cx="2554287" cy="222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1" name="BMP 图象" r:id="rId4" imgW="2723810" imgH="2371429" progId="Paint.Picture">
                  <p:embed/>
                </p:oleObj>
              </mc:Choice>
              <mc:Fallback>
                <p:oleObj name="BMP 图象" r:id="rId4" imgW="2723810" imgH="237142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1291332"/>
                        <a:ext cx="2554287" cy="222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1432" name="WordArt 8"/>
          <p:cNvSpPr>
            <a:spLocks noChangeArrowheads="1" noChangeShapeType="1" noTextEdit="1"/>
          </p:cNvSpPr>
          <p:nvPr/>
        </p:nvSpPr>
        <p:spPr bwMode="auto">
          <a:xfrm>
            <a:off x="685800" y="381000"/>
            <a:ext cx="2514600" cy="6096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 dirty="0"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聆听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89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26" grpId="0" animBg="1"/>
      <p:bldP spid="231428" grpId="0" animBg="1"/>
      <p:bldP spid="2314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Text Box 2"/>
          <p:cNvSpPr txBox="1">
            <a:spLocks noChangeArrowheads="1"/>
          </p:cNvSpPr>
          <p:nvPr/>
        </p:nvSpPr>
        <p:spPr bwMode="auto">
          <a:xfrm>
            <a:off x="1143000" y="990600"/>
            <a:ext cx="6629400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2000" b="1" dirty="0">
                <a:latin typeface="幼圆" pitchFamily="49" charset="-122"/>
                <a:ea typeface="幼圆" pitchFamily="49" charset="-122"/>
              </a:rPr>
              <a:t>主持人问：小朋友，你长大了做什么？</a:t>
            </a:r>
          </a:p>
          <a:p>
            <a:pPr algn="just">
              <a:lnSpc>
                <a:spcPct val="150000"/>
              </a:lnSpc>
            </a:pPr>
            <a:r>
              <a:rPr kumimoji="1" lang="zh-CN" altLang="en-US" sz="2000" b="1" dirty="0">
                <a:latin typeface="幼圆" pitchFamily="49" charset="-122"/>
                <a:ea typeface="幼圆" pitchFamily="49" charset="-122"/>
              </a:rPr>
              <a:t>小朋友答：飞机驾驶员。</a:t>
            </a:r>
          </a:p>
          <a:p>
            <a:pPr algn="just">
              <a:lnSpc>
                <a:spcPct val="150000"/>
              </a:lnSpc>
            </a:pPr>
            <a:r>
              <a:rPr kumimoji="1" lang="zh-CN" altLang="en-US" sz="2000" b="1" dirty="0">
                <a:latin typeface="幼圆" pitchFamily="49" charset="-122"/>
                <a:ea typeface="幼圆" pitchFamily="49" charset="-122"/>
              </a:rPr>
              <a:t>主持人问：如果飞机快没有油了，飞机上有很多旅客，但         只有一个降落伞，你怎么办？</a:t>
            </a:r>
          </a:p>
          <a:p>
            <a:pPr algn="just">
              <a:lnSpc>
                <a:spcPct val="150000"/>
              </a:lnSpc>
            </a:pPr>
            <a:r>
              <a:rPr kumimoji="1" lang="zh-CN" altLang="en-US" sz="2000" b="1" dirty="0">
                <a:latin typeface="幼圆" pitchFamily="49" charset="-122"/>
                <a:ea typeface="幼圆" pitchFamily="49" charset="-122"/>
              </a:rPr>
              <a:t>小朋友答：旅客系好安全带，我背着降落伞跳下去</a:t>
            </a:r>
            <a:r>
              <a:rPr kumimoji="1" lang="en-US" altLang="zh-CN" sz="2000" b="1" dirty="0">
                <a:latin typeface="幼圆" pitchFamily="49" charset="-122"/>
                <a:ea typeface="幼圆" pitchFamily="49" charset="-122"/>
              </a:rPr>
              <a:t>……</a:t>
            </a:r>
          </a:p>
          <a:p>
            <a:pPr algn="just">
              <a:lnSpc>
                <a:spcPct val="150000"/>
              </a:lnSpc>
            </a:pPr>
            <a:r>
              <a:rPr kumimoji="1" lang="zh-CN" altLang="en-US" sz="2000" b="1" dirty="0">
                <a:latin typeface="幼圆" pitchFamily="49" charset="-122"/>
                <a:ea typeface="幼圆" pitchFamily="49" charset="-122"/>
              </a:rPr>
              <a:t>观众大笑。节目后，小孩子伤心地哭了。</a:t>
            </a:r>
          </a:p>
          <a:p>
            <a:pPr algn="just">
              <a:lnSpc>
                <a:spcPct val="150000"/>
              </a:lnSpc>
            </a:pPr>
            <a:r>
              <a:rPr kumimoji="1" lang="zh-CN" altLang="en-US" sz="2000" b="1" dirty="0">
                <a:latin typeface="幼圆" pitchFamily="49" charset="-122"/>
                <a:ea typeface="幼圆" pitchFamily="49" charset="-122"/>
              </a:rPr>
              <a:t>请问小孩子为什么要哭？</a:t>
            </a:r>
          </a:p>
        </p:txBody>
      </p:sp>
      <p:sp>
        <p:nvSpPr>
          <p:cNvPr id="235523" name="Text Box 3"/>
          <p:cNvSpPr txBox="1">
            <a:spLocks noChangeArrowheads="1"/>
          </p:cNvSpPr>
          <p:nvPr/>
        </p:nvSpPr>
        <p:spPr bwMode="auto">
          <a:xfrm>
            <a:off x="533400" y="2286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幼圆" pitchFamily="49" charset="-122"/>
                <a:ea typeface="幼圆" pitchFamily="49" charset="-122"/>
              </a:rPr>
              <a:t>故事</a:t>
            </a:r>
          </a:p>
        </p:txBody>
      </p:sp>
      <p:sp>
        <p:nvSpPr>
          <p:cNvPr id="235524" name="Text Box 4">
            <a:hlinkClick r:id="" action="ppaction://hlinkshowjump?jump=lastslideviewed"/>
          </p:cNvPr>
          <p:cNvSpPr txBox="1">
            <a:spLocks noChangeArrowheads="1"/>
          </p:cNvSpPr>
          <p:nvPr/>
        </p:nvSpPr>
        <p:spPr bwMode="auto">
          <a:xfrm>
            <a:off x="2574324" y="5392668"/>
            <a:ext cx="3657600" cy="46672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CC00CC"/>
                </a:solidFill>
                <a:latin typeface="幼圆" pitchFamily="49" charset="-122"/>
                <a:ea typeface="幼圆" pitchFamily="49" charset="-122"/>
              </a:rPr>
              <a:t>请不要打断别人的谈话</a:t>
            </a:r>
          </a:p>
        </p:txBody>
      </p:sp>
      <p:sp>
        <p:nvSpPr>
          <p:cNvPr id="235525" name="Text Box 5"/>
          <p:cNvSpPr txBox="1">
            <a:spLocks noChangeArrowheads="1"/>
          </p:cNvSpPr>
          <p:nvPr/>
        </p:nvSpPr>
        <p:spPr bwMode="auto">
          <a:xfrm>
            <a:off x="1116013" y="4365625"/>
            <a:ext cx="7239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000" b="1" dirty="0">
                <a:latin typeface="幼圆" pitchFamily="49" charset="-122"/>
                <a:ea typeface="幼圆" pitchFamily="49" charset="-122"/>
              </a:rPr>
              <a:t>“</a:t>
            </a:r>
            <a:r>
              <a:rPr kumimoji="1" lang="zh-CN" altLang="en-US" sz="2000" b="1" dirty="0">
                <a:latin typeface="幼圆" pitchFamily="49" charset="-122"/>
                <a:ea typeface="幼圆" pitchFamily="49" charset="-122"/>
              </a:rPr>
              <a:t>我本来是想先跳下去，去取油，再来救大家，可你们</a:t>
            </a:r>
            <a:r>
              <a:rPr kumimoji="1" lang="en-US" altLang="zh-CN" sz="2000" b="1" dirty="0">
                <a:latin typeface="幼圆" pitchFamily="49" charset="-122"/>
                <a:ea typeface="幼圆" pitchFamily="49" charset="-122"/>
              </a:rPr>
              <a:t>……”</a:t>
            </a:r>
          </a:p>
        </p:txBody>
      </p:sp>
      <p:pic>
        <p:nvPicPr>
          <p:cNvPr id="235526" name="Picture 6" descr="AG00165_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90600"/>
            <a:ext cx="2225675" cy="83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15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55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5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55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55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55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5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5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幼圆" pitchFamily="49" charset="-122"/>
                <a:ea typeface="幼圆" pitchFamily="49" charset="-122"/>
              </a:rPr>
              <a:t>蘑菇的故事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zh-CN" altLang="en-US" dirty="0"/>
              <a:t> 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7200" b="1" dirty="0">
                <a:latin typeface="幼圆" pitchFamily="49" charset="-122"/>
                <a:ea typeface="幼圆" pitchFamily="49" charset="-122"/>
              </a:rPr>
              <a:t>  有一个精神病人，以为自己是一只蘑菇，于是他每天都撑着一把伞蹲在房间的墙角里，不吃也不喝，像一只真正的蘑菇一样。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7200" b="1" dirty="0">
                <a:latin typeface="幼圆" pitchFamily="49" charset="-122"/>
                <a:ea typeface="幼圆" pitchFamily="49" charset="-122"/>
              </a:rPr>
              <a:t>  心理医生想了一个办法。有一天，心理医生也撑了一把伞，蹲坐在了病人的旁边。病人很奇怪地问：你是谁呀？医生回答：我也是一只蘑菇呀。病人点点头，继续做他的蘑菇。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7200" b="1" dirty="0">
                <a:latin typeface="幼圆" pitchFamily="49" charset="-122"/>
                <a:ea typeface="幼圆" pitchFamily="49" charset="-122"/>
              </a:rPr>
              <a:t>  过了一会儿，医生站了起来，在房间里走来走去，病人就问他：你不是蘑菇么，怎么可以走来走去？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7200" b="1" dirty="0">
                <a:latin typeface="幼圆" pitchFamily="49" charset="-122"/>
                <a:ea typeface="幼圆" pitchFamily="49" charset="-122"/>
              </a:rPr>
              <a:t> 医生回答说：蘑菇当然也可以走来走去啦！病人觉得有道理，就也站起来走走。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7200" b="1" dirty="0">
                <a:latin typeface="幼圆" pitchFamily="49" charset="-122"/>
                <a:ea typeface="幼圆" pitchFamily="49" charset="-122"/>
              </a:rPr>
              <a:t> 又过了一会儿，医生拿出一个汉堡包开始吃，病人又问：咦，你不是蘑菇么，怎么可以吃东西？医生理直气壮地回答：蘑菇当然也可以吃东西呀！病人觉得很对，于是也开始吃东西。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01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20688"/>
            <a:ext cx="7145594" cy="56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笑脸 2"/>
          <p:cNvSpPr/>
          <p:nvPr/>
        </p:nvSpPr>
        <p:spPr>
          <a:xfrm>
            <a:off x="6714836" y="1196752"/>
            <a:ext cx="1097524" cy="92988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21" y="2276872"/>
            <a:ext cx="1573429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650" y="5253967"/>
            <a:ext cx="1165929" cy="968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623" y="5639143"/>
            <a:ext cx="122377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304" y="5161912"/>
            <a:ext cx="1124845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49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Text Box 2"/>
          <p:cNvSpPr txBox="1">
            <a:spLocks noChangeArrowheads="1"/>
          </p:cNvSpPr>
          <p:nvPr/>
        </p:nvSpPr>
        <p:spPr bwMode="auto">
          <a:xfrm>
            <a:off x="2499465" y="404664"/>
            <a:ext cx="4495800" cy="5588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000" b="1" dirty="0">
                <a:solidFill>
                  <a:srgbClr val="0066FF"/>
                </a:solidFill>
                <a:latin typeface="幼圆" pitchFamily="49" charset="-122"/>
                <a:ea typeface="幼圆" pitchFamily="49" charset="-122"/>
                <a:sym typeface="Wingdings" pitchFamily="2" charset="2"/>
              </a:rPr>
              <a:t>有效倾听的九个原则</a:t>
            </a:r>
            <a:endParaRPr kumimoji="1" lang="zh-CN" altLang="en-US" sz="3000" b="1" dirty="0">
              <a:solidFill>
                <a:srgbClr val="0066FF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32451" name="AutoShape 3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539750" y="1143000"/>
            <a:ext cx="2660650" cy="106203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不要打断</a:t>
            </a:r>
            <a:b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</a:br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讲话人</a:t>
            </a:r>
          </a:p>
        </p:txBody>
      </p:sp>
      <p:sp>
        <p:nvSpPr>
          <p:cNvPr id="232452" name="AutoShape 4"/>
          <p:cNvSpPr>
            <a:spLocks noChangeArrowheads="1"/>
          </p:cNvSpPr>
          <p:nvPr/>
        </p:nvSpPr>
        <p:spPr bwMode="auto">
          <a:xfrm>
            <a:off x="3200400" y="1143000"/>
            <a:ext cx="2667000" cy="106203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设身处地从对</a:t>
            </a:r>
            <a:b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</a:br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方角度来着想</a:t>
            </a:r>
          </a:p>
        </p:txBody>
      </p:sp>
      <p:sp>
        <p:nvSpPr>
          <p:cNvPr id="232453" name="AutoShape 5"/>
          <p:cNvSpPr>
            <a:spLocks noChangeArrowheads="1"/>
          </p:cNvSpPr>
          <p:nvPr/>
        </p:nvSpPr>
        <p:spPr bwMode="auto">
          <a:xfrm>
            <a:off x="5867400" y="1143000"/>
            <a:ext cx="2732088" cy="106203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要努力做到</a:t>
            </a:r>
            <a:b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</a:br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不发火</a:t>
            </a:r>
          </a:p>
        </p:txBody>
      </p:sp>
      <p:sp>
        <p:nvSpPr>
          <p:cNvPr id="232454" name="AutoShape 6"/>
          <p:cNvSpPr>
            <a:spLocks noChangeArrowheads="1"/>
          </p:cNvSpPr>
          <p:nvPr/>
        </p:nvSpPr>
        <p:spPr bwMode="auto">
          <a:xfrm>
            <a:off x="457200" y="2895600"/>
            <a:ext cx="2746375" cy="10668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针对听到的内容，</a:t>
            </a:r>
            <a:b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</a:br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而不是讲话者本人</a:t>
            </a:r>
          </a:p>
        </p:txBody>
      </p:sp>
      <p:sp>
        <p:nvSpPr>
          <p:cNvPr id="232455" name="AutoShape 7"/>
          <p:cNvSpPr>
            <a:spLocks noChangeArrowheads="1"/>
          </p:cNvSpPr>
          <p:nvPr/>
        </p:nvSpPr>
        <p:spPr bwMode="auto">
          <a:xfrm>
            <a:off x="3200400" y="2895600"/>
            <a:ext cx="2740025" cy="10668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使用鼓励性言辞，</a:t>
            </a:r>
            <a:b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</a:br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眼神交流，赞许</a:t>
            </a:r>
            <a:b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</a:br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地点头等</a:t>
            </a:r>
          </a:p>
        </p:txBody>
      </p:sp>
      <p:sp>
        <p:nvSpPr>
          <p:cNvPr id="232456" name="AutoShape 8"/>
          <p:cNvSpPr>
            <a:spLocks noChangeArrowheads="1"/>
          </p:cNvSpPr>
          <p:nvPr/>
        </p:nvSpPr>
        <p:spPr bwMode="auto">
          <a:xfrm>
            <a:off x="5943600" y="2895600"/>
            <a:ext cx="2732088" cy="10668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避免使用“情绪性”</a:t>
            </a:r>
            <a:b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</a:br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言辞：“您应该”、</a:t>
            </a:r>
            <a:b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</a:br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“绝对</a:t>
            </a:r>
            <a:r>
              <a:rPr kumimoji="1" lang="en-US" altLang="zh-CN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……”</a:t>
            </a:r>
          </a:p>
        </p:txBody>
      </p:sp>
      <p:sp>
        <p:nvSpPr>
          <p:cNvPr id="232457" name="AutoShape 9"/>
          <p:cNvSpPr>
            <a:spLocks noChangeArrowheads="1"/>
          </p:cNvSpPr>
          <p:nvPr/>
        </p:nvSpPr>
        <p:spPr bwMode="auto">
          <a:xfrm>
            <a:off x="457200" y="4572000"/>
            <a:ext cx="2746375" cy="10668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不要急于下结论</a:t>
            </a:r>
          </a:p>
        </p:txBody>
      </p:sp>
      <p:sp>
        <p:nvSpPr>
          <p:cNvPr id="232458" name="AutoShape 10"/>
          <p:cNvSpPr>
            <a:spLocks noChangeArrowheads="1"/>
          </p:cNvSpPr>
          <p:nvPr/>
        </p:nvSpPr>
        <p:spPr bwMode="auto">
          <a:xfrm>
            <a:off x="3200400" y="4572000"/>
            <a:ext cx="2740025" cy="10668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提问</a:t>
            </a:r>
          </a:p>
        </p:txBody>
      </p:sp>
      <p:sp>
        <p:nvSpPr>
          <p:cNvPr id="232459" name="AutoShape 11"/>
          <p:cNvSpPr>
            <a:spLocks noChangeArrowheads="1"/>
          </p:cNvSpPr>
          <p:nvPr/>
        </p:nvSpPr>
        <p:spPr bwMode="auto">
          <a:xfrm>
            <a:off x="5943600" y="4572000"/>
            <a:ext cx="2732088" cy="10668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复述、引导</a:t>
            </a:r>
          </a:p>
        </p:txBody>
      </p:sp>
      <p:sp>
        <p:nvSpPr>
          <p:cNvPr id="232460" name="AutoShape 12"/>
          <p:cNvSpPr>
            <a:spLocks noChangeArrowheads="1"/>
          </p:cNvSpPr>
          <p:nvPr/>
        </p:nvSpPr>
        <p:spPr bwMode="auto">
          <a:xfrm>
            <a:off x="1600200" y="2362200"/>
            <a:ext cx="609600" cy="457200"/>
          </a:xfrm>
          <a:prstGeom prst="plus">
            <a:avLst>
              <a:gd name="adj" fmla="val 2500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2461" name="AutoShape 13"/>
          <p:cNvSpPr>
            <a:spLocks noChangeArrowheads="1"/>
          </p:cNvSpPr>
          <p:nvPr/>
        </p:nvSpPr>
        <p:spPr bwMode="auto">
          <a:xfrm>
            <a:off x="4343400" y="2362200"/>
            <a:ext cx="609600" cy="457200"/>
          </a:xfrm>
          <a:prstGeom prst="plus">
            <a:avLst>
              <a:gd name="adj" fmla="val 2500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2462" name="AutoShape 14"/>
          <p:cNvSpPr>
            <a:spLocks noChangeArrowheads="1"/>
          </p:cNvSpPr>
          <p:nvPr/>
        </p:nvSpPr>
        <p:spPr bwMode="auto">
          <a:xfrm>
            <a:off x="7010400" y="2362200"/>
            <a:ext cx="609600" cy="457200"/>
          </a:xfrm>
          <a:prstGeom prst="plus">
            <a:avLst>
              <a:gd name="adj" fmla="val 2500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2463" name="AutoShape 15"/>
          <p:cNvSpPr>
            <a:spLocks noChangeArrowheads="1"/>
          </p:cNvSpPr>
          <p:nvPr/>
        </p:nvSpPr>
        <p:spPr bwMode="auto">
          <a:xfrm>
            <a:off x="1600200" y="4038600"/>
            <a:ext cx="609600" cy="457200"/>
          </a:xfrm>
          <a:prstGeom prst="plus">
            <a:avLst>
              <a:gd name="adj" fmla="val 2500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2464" name="AutoShape 16"/>
          <p:cNvSpPr>
            <a:spLocks noChangeArrowheads="1"/>
          </p:cNvSpPr>
          <p:nvPr/>
        </p:nvSpPr>
        <p:spPr bwMode="auto">
          <a:xfrm>
            <a:off x="4343400" y="4038600"/>
            <a:ext cx="609600" cy="457200"/>
          </a:xfrm>
          <a:prstGeom prst="plus">
            <a:avLst>
              <a:gd name="adj" fmla="val 2500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2465" name="AutoShape 17"/>
          <p:cNvSpPr>
            <a:spLocks noChangeArrowheads="1"/>
          </p:cNvSpPr>
          <p:nvPr/>
        </p:nvSpPr>
        <p:spPr bwMode="auto">
          <a:xfrm>
            <a:off x="7010400" y="4038600"/>
            <a:ext cx="609600" cy="457200"/>
          </a:xfrm>
          <a:prstGeom prst="plus">
            <a:avLst>
              <a:gd name="adj" fmla="val 2500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7611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2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2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2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2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2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2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2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1" grpId="0" animBg="1"/>
      <p:bldP spid="232452" grpId="0" animBg="1"/>
      <p:bldP spid="232453" grpId="0" animBg="1"/>
      <p:bldP spid="232454" grpId="0" animBg="1"/>
      <p:bldP spid="232455" grpId="0" animBg="1"/>
      <p:bldP spid="232456" grpId="0" animBg="1"/>
      <p:bldP spid="232457" grpId="0" animBg="1"/>
      <p:bldP spid="232458" grpId="0" animBg="1"/>
      <p:bldP spid="23245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Text Box 2"/>
          <p:cNvSpPr txBox="1">
            <a:spLocks noChangeArrowheads="1"/>
          </p:cNvSpPr>
          <p:nvPr/>
        </p:nvSpPr>
        <p:spPr bwMode="auto">
          <a:xfrm>
            <a:off x="2499465" y="404664"/>
            <a:ext cx="4495800" cy="5588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000" b="1" dirty="0">
                <a:solidFill>
                  <a:srgbClr val="0066FF"/>
                </a:solidFill>
                <a:latin typeface="幼圆" pitchFamily="49" charset="-122"/>
                <a:ea typeface="幼圆" pitchFamily="49" charset="-122"/>
                <a:sym typeface="Wingdings" pitchFamily="2" charset="2"/>
              </a:rPr>
              <a:t>有效倾听的九个原则</a:t>
            </a:r>
            <a:endParaRPr kumimoji="1" lang="zh-CN" altLang="en-US" sz="3000" b="1" dirty="0">
              <a:solidFill>
                <a:srgbClr val="0066FF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32451" name="AutoShape 3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539750" y="1143000"/>
            <a:ext cx="2660650" cy="106203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不要打断</a:t>
            </a:r>
            <a:b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</a:br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讲话人</a:t>
            </a:r>
          </a:p>
        </p:txBody>
      </p:sp>
      <p:sp>
        <p:nvSpPr>
          <p:cNvPr id="232452" name="AutoShape 4"/>
          <p:cNvSpPr>
            <a:spLocks noChangeArrowheads="1"/>
          </p:cNvSpPr>
          <p:nvPr/>
        </p:nvSpPr>
        <p:spPr bwMode="auto">
          <a:xfrm>
            <a:off x="3200400" y="1143000"/>
            <a:ext cx="2667000" cy="106203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设身处地从对</a:t>
            </a:r>
            <a:b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</a:br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方角度来着想</a:t>
            </a:r>
          </a:p>
        </p:txBody>
      </p:sp>
      <p:sp>
        <p:nvSpPr>
          <p:cNvPr id="232453" name="AutoShape 5"/>
          <p:cNvSpPr>
            <a:spLocks noChangeArrowheads="1"/>
          </p:cNvSpPr>
          <p:nvPr/>
        </p:nvSpPr>
        <p:spPr bwMode="auto">
          <a:xfrm>
            <a:off x="5867400" y="1143000"/>
            <a:ext cx="2732088" cy="106203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要努力做到</a:t>
            </a:r>
            <a:b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</a:br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不发火</a:t>
            </a:r>
          </a:p>
        </p:txBody>
      </p:sp>
      <p:sp>
        <p:nvSpPr>
          <p:cNvPr id="232454" name="AutoShape 6"/>
          <p:cNvSpPr>
            <a:spLocks noChangeArrowheads="1"/>
          </p:cNvSpPr>
          <p:nvPr/>
        </p:nvSpPr>
        <p:spPr bwMode="auto">
          <a:xfrm>
            <a:off x="457200" y="2895600"/>
            <a:ext cx="2746375" cy="10668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针对听到的内容，</a:t>
            </a:r>
            <a:b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</a:br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而不是讲话者本人</a:t>
            </a:r>
          </a:p>
        </p:txBody>
      </p:sp>
      <p:sp>
        <p:nvSpPr>
          <p:cNvPr id="232455" name="AutoShape 7"/>
          <p:cNvSpPr>
            <a:spLocks noChangeArrowheads="1"/>
          </p:cNvSpPr>
          <p:nvPr/>
        </p:nvSpPr>
        <p:spPr bwMode="auto">
          <a:xfrm>
            <a:off x="3200400" y="2895600"/>
            <a:ext cx="2740025" cy="10668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使用鼓励性言辞，</a:t>
            </a:r>
            <a:b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</a:br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眼神交流，赞许</a:t>
            </a:r>
            <a:b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</a:br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地点头等</a:t>
            </a:r>
          </a:p>
        </p:txBody>
      </p:sp>
      <p:sp>
        <p:nvSpPr>
          <p:cNvPr id="232456" name="AutoShape 8"/>
          <p:cNvSpPr>
            <a:spLocks noChangeArrowheads="1"/>
          </p:cNvSpPr>
          <p:nvPr/>
        </p:nvSpPr>
        <p:spPr bwMode="auto">
          <a:xfrm>
            <a:off x="5943600" y="2895600"/>
            <a:ext cx="2732088" cy="10668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避免使用“情绪性”</a:t>
            </a:r>
            <a:b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</a:br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言辞：“您应该”、</a:t>
            </a:r>
            <a:b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</a:br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“绝对</a:t>
            </a:r>
            <a:r>
              <a:rPr kumimoji="1" lang="en-US" altLang="zh-CN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……”</a:t>
            </a:r>
          </a:p>
        </p:txBody>
      </p:sp>
      <p:sp>
        <p:nvSpPr>
          <p:cNvPr id="232457" name="AutoShape 9"/>
          <p:cNvSpPr>
            <a:spLocks noChangeArrowheads="1"/>
          </p:cNvSpPr>
          <p:nvPr/>
        </p:nvSpPr>
        <p:spPr bwMode="auto">
          <a:xfrm>
            <a:off x="457200" y="4572000"/>
            <a:ext cx="2746375" cy="10668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不要急于下结论</a:t>
            </a:r>
          </a:p>
        </p:txBody>
      </p:sp>
      <p:sp>
        <p:nvSpPr>
          <p:cNvPr id="232458" name="AutoShape 10"/>
          <p:cNvSpPr>
            <a:spLocks noChangeArrowheads="1"/>
          </p:cNvSpPr>
          <p:nvPr/>
        </p:nvSpPr>
        <p:spPr bwMode="auto">
          <a:xfrm>
            <a:off x="3200400" y="4572000"/>
            <a:ext cx="2740025" cy="10668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提问</a:t>
            </a:r>
          </a:p>
        </p:txBody>
      </p:sp>
      <p:sp>
        <p:nvSpPr>
          <p:cNvPr id="232459" name="AutoShape 11"/>
          <p:cNvSpPr>
            <a:spLocks noChangeArrowheads="1"/>
          </p:cNvSpPr>
          <p:nvPr/>
        </p:nvSpPr>
        <p:spPr bwMode="auto">
          <a:xfrm>
            <a:off x="5943600" y="4572000"/>
            <a:ext cx="2732088" cy="10668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000" b="1" dirty="0">
                <a:solidFill>
                  <a:srgbClr val="FF33CC"/>
                </a:solidFill>
                <a:latin typeface="幼圆" pitchFamily="49" charset="-122"/>
                <a:ea typeface="幼圆" pitchFamily="49" charset="-122"/>
              </a:rPr>
              <a:t>复述、引导</a:t>
            </a:r>
          </a:p>
        </p:txBody>
      </p:sp>
      <p:sp>
        <p:nvSpPr>
          <p:cNvPr id="232460" name="AutoShape 12"/>
          <p:cNvSpPr>
            <a:spLocks noChangeArrowheads="1"/>
          </p:cNvSpPr>
          <p:nvPr/>
        </p:nvSpPr>
        <p:spPr bwMode="auto">
          <a:xfrm>
            <a:off x="1600200" y="2362200"/>
            <a:ext cx="609600" cy="457200"/>
          </a:xfrm>
          <a:prstGeom prst="plus">
            <a:avLst>
              <a:gd name="adj" fmla="val 2500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2461" name="AutoShape 13"/>
          <p:cNvSpPr>
            <a:spLocks noChangeArrowheads="1"/>
          </p:cNvSpPr>
          <p:nvPr/>
        </p:nvSpPr>
        <p:spPr bwMode="auto">
          <a:xfrm>
            <a:off x="4343400" y="2362200"/>
            <a:ext cx="609600" cy="457200"/>
          </a:xfrm>
          <a:prstGeom prst="plus">
            <a:avLst>
              <a:gd name="adj" fmla="val 2500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2462" name="AutoShape 14"/>
          <p:cNvSpPr>
            <a:spLocks noChangeArrowheads="1"/>
          </p:cNvSpPr>
          <p:nvPr/>
        </p:nvSpPr>
        <p:spPr bwMode="auto">
          <a:xfrm>
            <a:off x="7010400" y="2362200"/>
            <a:ext cx="609600" cy="457200"/>
          </a:xfrm>
          <a:prstGeom prst="plus">
            <a:avLst>
              <a:gd name="adj" fmla="val 2500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2463" name="AutoShape 15"/>
          <p:cNvSpPr>
            <a:spLocks noChangeArrowheads="1"/>
          </p:cNvSpPr>
          <p:nvPr/>
        </p:nvSpPr>
        <p:spPr bwMode="auto">
          <a:xfrm>
            <a:off x="1600200" y="4038600"/>
            <a:ext cx="609600" cy="457200"/>
          </a:xfrm>
          <a:prstGeom prst="plus">
            <a:avLst>
              <a:gd name="adj" fmla="val 2500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2464" name="AutoShape 16"/>
          <p:cNvSpPr>
            <a:spLocks noChangeArrowheads="1"/>
          </p:cNvSpPr>
          <p:nvPr/>
        </p:nvSpPr>
        <p:spPr bwMode="auto">
          <a:xfrm>
            <a:off x="4343400" y="4038600"/>
            <a:ext cx="609600" cy="457200"/>
          </a:xfrm>
          <a:prstGeom prst="plus">
            <a:avLst>
              <a:gd name="adj" fmla="val 2500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2465" name="AutoShape 17"/>
          <p:cNvSpPr>
            <a:spLocks noChangeArrowheads="1"/>
          </p:cNvSpPr>
          <p:nvPr/>
        </p:nvSpPr>
        <p:spPr bwMode="auto">
          <a:xfrm>
            <a:off x="7010400" y="4038600"/>
            <a:ext cx="609600" cy="457200"/>
          </a:xfrm>
          <a:prstGeom prst="plus">
            <a:avLst>
              <a:gd name="adj" fmla="val 2500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383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幼圆" pitchFamily="49" charset="-122"/>
                <a:ea typeface="幼圆" pitchFamily="49" charset="-122"/>
              </a:rPr>
              <a:t>同理心（</a:t>
            </a:r>
            <a:r>
              <a:rPr kumimoji="1" lang="en-US" altLang="zh-CN" sz="28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幼圆" pitchFamily="49" charset="-122"/>
                <a:ea typeface="幼圆" pitchFamily="49" charset="-122"/>
              </a:rPr>
              <a:t>empathy</a:t>
            </a:r>
            <a:r>
              <a:rPr kumimoji="1" lang="zh-CN" alt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幼圆" pitchFamily="49" charset="-122"/>
                <a:ea typeface="幼圆" pitchFamily="49" charset="-122"/>
              </a:rPr>
              <a:t>）是</a:t>
            </a:r>
            <a:r>
              <a:rPr kumimoji="1" lang="en-US" altLang="zh-CN" sz="28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幼圆" pitchFamily="49" charset="-122"/>
                <a:ea typeface="幼圆" pitchFamily="49" charset="-122"/>
              </a:rPr>
              <a:t>EQ</a:t>
            </a:r>
            <a:r>
              <a:rPr kumimoji="1" lang="zh-CN" alt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幼圆" pitchFamily="49" charset="-122"/>
                <a:ea typeface="幼圆" pitchFamily="49" charset="-122"/>
              </a:rPr>
              <a:t>理论的专有名词，是指正确了解他人的感受和情绪，进而做到相互理解、关怀和情感上的融洽。</a:t>
            </a:r>
            <a:endParaRPr kumimoji="1" lang="en-US" altLang="zh-CN" sz="28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幼圆" pitchFamily="49" charset="-122"/>
              <a:ea typeface="幼圆" pitchFamily="49" charset="-122"/>
            </a:endParaRPr>
          </a:p>
          <a:p>
            <a:endParaRPr kumimoji="1" lang="en-US" altLang="zh-CN" sz="28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幼圆" pitchFamily="49" charset="-122"/>
              <a:ea typeface="幼圆" pitchFamily="49" charset="-122"/>
            </a:endParaRPr>
          </a:p>
          <a:p>
            <a:r>
              <a:rPr kumimoji="1" lang="zh-CN" alt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幼圆" pitchFamily="49" charset="-122"/>
                <a:ea typeface="幼圆" pitchFamily="49" charset="-122"/>
              </a:rPr>
              <a:t>同理心就是将心比心，同样时间、地点、事件，把当事人换成自己，也就是设身处地去感受、去体谅他人。 </a:t>
            </a:r>
          </a:p>
          <a:p>
            <a:endParaRPr lang="zh-CN" alt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fontAlgn="base">
              <a:lnSpc>
                <a:spcPct val="89000"/>
              </a:lnSpc>
              <a:spcBef>
                <a:spcPct val="30000"/>
              </a:spcBef>
              <a:spcAft>
                <a:spcPct val="0"/>
              </a:spcAft>
            </a:pPr>
            <a:r>
              <a:rPr kumimoji="0" lang="zh-CN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幼圆" pitchFamily="49" charset="-122"/>
                <a:ea typeface="幼圆" pitchFamily="49" charset="-122"/>
              </a:rPr>
              <a:t>什么是同理心</a:t>
            </a:r>
          </a:p>
        </p:txBody>
      </p:sp>
      <p:sp>
        <p:nvSpPr>
          <p:cNvPr id="6" name="Text Box 4">
            <a:hlinkClick r:id="" action="ppaction://hlinkshowjump?jump=lastslideviewed"/>
          </p:cNvPr>
          <p:cNvSpPr txBox="1">
            <a:spLocks noChangeArrowheads="1"/>
          </p:cNvSpPr>
          <p:nvPr/>
        </p:nvSpPr>
        <p:spPr bwMode="auto">
          <a:xfrm>
            <a:off x="2483768" y="5229200"/>
            <a:ext cx="4032795" cy="46166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C00FF"/>
                </a:solidFill>
                <a:latin typeface="幼圆" pitchFamily="49" charset="-122"/>
                <a:ea typeface="幼圆" pitchFamily="49" charset="-122"/>
              </a:rPr>
              <a:t>设身处地从对方角度来着想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55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4" name="Picture 2" descr="1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8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69857" y="569758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j-cs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fontAlgn="base">
              <a:lnSpc>
                <a:spcPct val="89000"/>
              </a:lnSpc>
              <a:spcBef>
                <a:spcPct val="30000"/>
              </a:spcBef>
              <a:spcAft>
                <a:spcPct val="0"/>
              </a:spcAft>
            </a:pPr>
            <a:r>
              <a:rPr kumimoji="0" lang="zh-CN" altLang="en-US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幼圆" pitchFamily="49" charset="-122"/>
                <a:ea typeface="幼圆" pitchFamily="49" charset="-122"/>
              </a:rPr>
              <a:t>聆听的正确体态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518214" y="1600199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28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ea typeface="幼圆" pitchFamily="49" charset="-122"/>
              </a:rPr>
              <a:t>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6" name="星形: 十角 5">
            <a:extLst>
              <a:ext uri="{FF2B5EF4-FFF2-40B4-BE49-F238E27FC236}">
                <a16:creationId xmlns:a16="http://schemas.microsoft.com/office/drawing/2014/main" id="{8D3F3CF0-F64A-4F15-85F2-5D8925E0A908}"/>
              </a:ext>
            </a:extLst>
          </p:cNvPr>
          <p:cNvSpPr/>
          <p:nvPr/>
        </p:nvSpPr>
        <p:spPr>
          <a:xfrm>
            <a:off x="2087724" y="743244"/>
            <a:ext cx="4968552" cy="3888432"/>
          </a:xfrm>
          <a:prstGeom prst="star10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chemeClr val="tx1"/>
                </a:solidFill>
              </a:rPr>
              <a:t>交谈时你最反感对方哪些的肢体动作呢？</a:t>
            </a:r>
          </a:p>
        </p:txBody>
      </p:sp>
    </p:spTree>
    <p:extLst>
      <p:ext uri="{BB962C8B-B14F-4D97-AF65-F5344CB8AC3E}">
        <p14:creationId xmlns:p14="http://schemas.microsoft.com/office/powerpoint/2010/main" val="5494471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3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AutoShape 2"/>
          <p:cNvSpPr>
            <a:spLocks noGrp="1" noChangeArrowheads="1"/>
          </p:cNvSpPr>
          <p:nvPr>
            <p:ph idx="1"/>
          </p:nvPr>
        </p:nvSpPr>
        <p:spPr bwMode="auto">
          <a:xfrm>
            <a:off x="1619672" y="1556792"/>
            <a:ext cx="7139136" cy="4065315"/>
          </a:xfrm>
          <a:prstGeom prst="cloudCallout">
            <a:avLst>
              <a:gd name="adj1" fmla="val -51028"/>
              <a:gd name="adj2" fmla="val 58685"/>
            </a:avLst>
          </a:prstGeom>
          <a:gradFill rotWithShape="1">
            <a:gsLst>
              <a:gs pos="0">
                <a:srgbClr val="85E5FB"/>
              </a:gs>
              <a:gs pos="100000">
                <a:srgbClr val="FBFCD4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altLang="zh-CN" sz="3200" b="1" dirty="0"/>
          </a:p>
          <a:p>
            <a:pPr marL="0" indent="0">
              <a:buNone/>
            </a:pPr>
            <a:r>
              <a:rPr lang="zh-CN" altLang="en-US" sz="32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中国人通常不注意对方说什么，却相当注意对方怎样说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23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3753" y="798513"/>
            <a:ext cx="8229600" cy="1143000"/>
          </a:xfrm>
        </p:spPr>
        <p:txBody>
          <a:bodyPr>
            <a:noAutofit/>
          </a:bodyPr>
          <a:lstStyle/>
          <a:p>
            <a:r>
              <a:rPr lang="zh-CN" altLang="en-US" sz="5400" dirty="0" smtClean="0">
                <a:latin typeface="华文彩云" panose="02010800040101010101" pitchFamily="2" charset="-122"/>
                <a:ea typeface="华文彩云" panose="02010800040101010101" pitchFamily="2" charset="-122"/>
              </a:rPr>
              <a:t>个人观察</a:t>
            </a:r>
            <a:r>
              <a:rPr lang="en-US" altLang="zh-CN" sz="5400" dirty="0" smtClean="0">
                <a:latin typeface="华文彩云" panose="02010800040101010101" pitchFamily="2" charset="-122"/>
                <a:ea typeface="华文彩云" panose="02010800040101010101" pitchFamily="2" charset="-122"/>
              </a:rPr>
              <a:t/>
            </a:r>
            <a:br>
              <a:rPr lang="en-US" altLang="zh-CN" sz="5400" dirty="0" smtClean="0">
                <a:latin typeface="华文彩云" panose="02010800040101010101" pitchFamily="2" charset="-122"/>
                <a:ea typeface="华文彩云" panose="02010800040101010101" pitchFamily="2" charset="-122"/>
              </a:rPr>
            </a:br>
            <a:endParaRPr lang="zh-CN" altLang="en-US" sz="5400" dirty="0"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87624" y="1628800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buNone/>
            </a:pP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添加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微信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时应该怎么说？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3284984"/>
            <a:ext cx="2423294" cy="242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87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日期占位符 3"/>
          <p:cNvSpPr txBox="1">
            <a:spLocks noGrp="1" noChangeArrowheads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en-US" sz="1400" b="1">
              <a:solidFill>
                <a:prstClr val="black"/>
              </a:solidFill>
            </a:endParaRPr>
          </a:p>
        </p:txBody>
      </p:sp>
      <p:sp>
        <p:nvSpPr>
          <p:cNvPr id="25604" name="灯片编号占位符 5"/>
          <p:cNvSpPr txBox="1">
            <a:spLocks noGrp="1" noChangeArrowheads="1"/>
          </p:cNvSpPr>
          <p:nvPr/>
        </p:nvSpPr>
        <p:spPr bwMode="auto">
          <a:xfrm>
            <a:off x="7019925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3C568582-D733-47D4-947C-EF69964854CE}" type="slidenum">
              <a:rPr lang="en-US" sz="1400" b="1">
                <a:solidFill>
                  <a:prstClr val="black"/>
                </a:solidFill>
              </a:rPr>
              <a:pPr algn="r" eaLnBrk="1" hangingPunct="1"/>
              <a:t>26</a:t>
            </a:fld>
            <a:endParaRPr lang="en-US" sz="1400" b="1">
              <a:solidFill>
                <a:prstClr val="black"/>
              </a:solidFill>
            </a:endParaRPr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0033CC"/>
                </a:solidFill>
                <a:latin typeface="幼圆" pitchFamily="49" charset="-122"/>
                <a:ea typeface="幼圆" pitchFamily="49" charset="-122"/>
              </a:rPr>
              <a:t>“</a:t>
            </a:r>
            <a:r>
              <a:rPr lang="zh-CN" altLang="en-US" b="1" dirty="0">
                <a:solidFill>
                  <a:srgbClr val="0033CC"/>
                </a:solidFill>
                <a:latin typeface="幼圆" pitchFamily="49" charset="-122"/>
                <a:ea typeface="幼圆" pitchFamily="49" charset="-122"/>
              </a:rPr>
              <a:t>我恨你”</a:t>
            </a:r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幼圆" pitchFamily="49" charset="-122"/>
                <a:ea typeface="幼圆" pitchFamily="49" charset="-122"/>
              </a:rPr>
              <a:t>第一种</a:t>
            </a:r>
            <a:r>
              <a:rPr lang="en-US" dirty="0">
                <a:latin typeface="幼圆" pitchFamily="49" charset="-122"/>
                <a:ea typeface="幼圆" pitchFamily="49" charset="-122"/>
              </a:rPr>
              <a:t>:</a:t>
            </a:r>
          </a:p>
          <a:p>
            <a:pPr lvl="1" eaLnBrk="1" hangingPunct="1"/>
            <a:r>
              <a:rPr lang="zh-CN" altLang="en-US" dirty="0">
                <a:latin typeface="幼圆" pitchFamily="49" charset="-122"/>
                <a:ea typeface="幼圆" pitchFamily="49" charset="-122"/>
              </a:rPr>
              <a:t>高亢地</a:t>
            </a:r>
            <a:r>
              <a:rPr lang="en-US" dirty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恶狠狠地说出</a:t>
            </a:r>
            <a:r>
              <a:rPr lang="en-US" dirty="0">
                <a:latin typeface="幼圆" pitchFamily="49" charset="-122"/>
                <a:ea typeface="幼圆" pitchFamily="49" charset="-122"/>
              </a:rPr>
              <a:t>:</a:t>
            </a:r>
          </a:p>
          <a:p>
            <a:pPr lvl="1" eaLnBrk="1" hangingPunct="1"/>
            <a:r>
              <a:rPr lang="zh-CN" altLang="en-US" dirty="0">
                <a:latin typeface="幼圆" pitchFamily="49" charset="-122"/>
                <a:ea typeface="幼圆" pitchFamily="49" charset="-122"/>
              </a:rPr>
              <a:t>代表什么</a:t>
            </a:r>
            <a:r>
              <a:rPr lang="en-US" dirty="0">
                <a:latin typeface="幼圆" pitchFamily="49" charset="-122"/>
                <a:ea typeface="幼圆" pitchFamily="49" charset="-122"/>
              </a:rPr>
              <a:t>?</a:t>
            </a:r>
          </a:p>
          <a:p>
            <a:pPr eaLnBrk="1" hangingPunct="1"/>
            <a:r>
              <a:rPr lang="zh-CN" altLang="en-US" dirty="0">
                <a:latin typeface="幼圆" pitchFamily="49" charset="-122"/>
                <a:ea typeface="幼圆" pitchFamily="49" charset="-122"/>
              </a:rPr>
              <a:t>第二种</a:t>
            </a:r>
            <a:r>
              <a:rPr lang="en-US" dirty="0">
                <a:latin typeface="幼圆" pitchFamily="49" charset="-122"/>
                <a:ea typeface="幼圆" pitchFamily="49" charset="-122"/>
              </a:rPr>
              <a:t>:</a:t>
            </a:r>
          </a:p>
          <a:p>
            <a:pPr lvl="1" eaLnBrk="1" hangingPunct="1"/>
            <a:r>
              <a:rPr lang="zh-CN" altLang="en-US" dirty="0">
                <a:latin typeface="幼圆" pitchFamily="49" charset="-122"/>
                <a:ea typeface="幼圆" pitchFamily="49" charset="-122"/>
              </a:rPr>
              <a:t>声音低低地</a:t>
            </a:r>
            <a:r>
              <a:rPr lang="en-US" dirty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害羞地说出</a:t>
            </a:r>
            <a:r>
              <a:rPr lang="en-US" dirty="0">
                <a:latin typeface="幼圆" pitchFamily="49" charset="-122"/>
                <a:ea typeface="幼圆" pitchFamily="49" charset="-122"/>
              </a:rPr>
              <a:t>:</a:t>
            </a:r>
          </a:p>
          <a:p>
            <a:pPr lvl="1" eaLnBrk="1" hangingPunct="1"/>
            <a:r>
              <a:rPr lang="zh-CN" altLang="en-US" dirty="0">
                <a:latin typeface="幼圆" pitchFamily="49" charset="-122"/>
                <a:ea typeface="幼圆" pitchFamily="49" charset="-122"/>
              </a:rPr>
              <a:t>代表什么</a:t>
            </a:r>
            <a:r>
              <a:rPr lang="en-US" dirty="0">
                <a:latin typeface="幼圆" pitchFamily="49" charset="-122"/>
                <a:ea typeface="幼圆" pitchFamily="49" charset="-122"/>
              </a:rPr>
              <a:t>?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4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幼圆" pitchFamily="49" charset="-122"/>
                <a:ea typeface="幼圆" pitchFamily="49" charset="-122"/>
              </a:rPr>
              <a:t>说话的艺术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608" y="162880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幼圆" pitchFamily="49" charset="-122"/>
                <a:ea typeface="幼圆" pitchFamily="49" charset="-122"/>
              </a:rPr>
              <a:t>轻话不可重说</a:t>
            </a:r>
            <a:endParaRPr lang="en-US" altLang="zh-CN" sz="2800" dirty="0">
              <a:latin typeface="幼圆" pitchFamily="49" charset="-122"/>
              <a:ea typeface="幼圆" pitchFamily="49" charset="-122"/>
            </a:endParaRPr>
          </a:p>
          <a:p>
            <a:r>
              <a:rPr lang="zh-CN" altLang="en-US" sz="2800" dirty="0">
                <a:latin typeface="幼圆" pitchFamily="49" charset="-122"/>
                <a:ea typeface="幼圆" pitchFamily="49" charset="-122"/>
              </a:rPr>
              <a:t>坏话可以好说</a:t>
            </a:r>
            <a:endParaRPr lang="en-US" altLang="zh-CN" sz="2800" dirty="0">
              <a:latin typeface="幼圆" pitchFamily="49" charset="-122"/>
              <a:ea typeface="幼圆" pitchFamily="49" charset="-122"/>
            </a:endParaRPr>
          </a:p>
          <a:p>
            <a:r>
              <a:rPr lang="zh-CN" altLang="en-US" sz="2800" dirty="0">
                <a:latin typeface="幼圆" pitchFamily="49" charset="-122"/>
                <a:ea typeface="幼圆" pitchFamily="49" charset="-122"/>
              </a:rPr>
              <a:t>你猜你猜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903" y="1844824"/>
            <a:ext cx="2006526" cy="2006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038" y="3938571"/>
            <a:ext cx="3057128" cy="2292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93146"/>
            <a:ext cx="2695934" cy="2364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74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日期占位符 3"/>
          <p:cNvSpPr txBox="1">
            <a:spLocks noGrp="1" noChangeArrowheads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en-US" sz="1400" b="1"/>
          </a:p>
        </p:txBody>
      </p:sp>
      <p:sp>
        <p:nvSpPr>
          <p:cNvPr id="32772" name="灯片编号占位符 5"/>
          <p:cNvSpPr txBox="1">
            <a:spLocks noGrp="1" noChangeArrowheads="1"/>
          </p:cNvSpPr>
          <p:nvPr/>
        </p:nvSpPr>
        <p:spPr bwMode="auto">
          <a:xfrm>
            <a:off x="7019925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56F6AD63-5866-4287-87B3-CE07269B4A19}" type="slidenum">
              <a:rPr lang="en-US" sz="1400" b="1"/>
              <a:pPr algn="r" eaLnBrk="1" hangingPunct="1"/>
              <a:t>28</a:t>
            </a:fld>
            <a:endParaRPr lang="en-US" sz="1400" b="1"/>
          </a:p>
        </p:txBody>
      </p:sp>
      <p:sp>
        <p:nvSpPr>
          <p:cNvPr id="3277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3600" dirty="0">
                <a:latin typeface="幼圆" pitchFamily="49" charset="-122"/>
                <a:ea typeface="幼圆" pitchFamily="49" charset="-122"/>
              </a:rPr>
              <a:t>有效沟通的办法</a:t>
            </a:r>
            <a:r>
              <a:rPr lang="en-US" sz="3600" dirty="0">
                <a:latin typeface="幼圆" pitchFamily="49" charset="-122"/>
                <a:ea typeface="幼圆" pitchFamily="49" charset="-122"/>
              </a:rPr>
              <a:t>:</a:t>
            </a:r>
          </a:p>
        </p:txBody>
      </p:sp>
      <p:sp>
        <p:nvSpPr>
          <p:cNvPr id="3277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>
                <a:latin typeface="幼圆" panose="02010509060101010101" pitchFamily="49" charset="-122"/>
                <a:ea typeface="幼圆" panose="02010509060101010101" pitchFamily="49" charset="-122"/>
              </a:rPr>
              <a:t>1.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有明确的沟通目标且不要忘记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>
                <a:latin typeface="幼圆" pitchFamily="49" charset="-122"/>
                <a:ea typeface="幼圆" pitchFamily="49" charset="-122"/>
              </a:rPr>
              <a:t>2.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重视每一个细节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>
                <a:latin typeface="幼圆" pitchFamily="49" charset="-122"/>
                <a:ea typeface="幼圆" pitchFamily="49" charset="-122"/>
              </a:rPr>
              <a:t>3.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至少达成一个目标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>
                <a:latin typeface="幼圆" pitchFamily="49" charset="-122"/>
                <a:ea typeface="幼圆" pitchFamily="49" charset="-122"/>
              </a:rPr>
              <a:t>4.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设身处地为他人着想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>
                <a:latin typeface="幼圆" pitchFamily="49" charset="-122"/>
                <a:ea typeface="幼圆" pitchFamily="49" charset="-122"/>
              </a:rPr>
              <a:t>5.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抛却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成见</a:t>
            </a:r>
            <a:r>
              <a:rPr lang="zh-CN" altLang="en-US" sz="2400" dirty="0" smtClean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（故事分享）</a:t>
            </a:r>
            <a:endParaRPr lang="zh-CN" altLang="en-US" sz="2400" dirty="0">
              <a:solidFill>
                <a:srgbClr val="FF0000"/>
              </a:solidFill>
              <a:latin typeface="幼圆" pitchFamily="49" charset="-122"/>
              <a:ea typeface="幼圆" pitchFamily="49" charset="-122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>
                <a:latin typeface="幼圆" pitchFamily="49" charset="-122"/>
                <a:ea typeface="幼圆" pitchFamily="49" charset="-122"/>
              </a:rPr>
              <a:t>6.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对事不对人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>
                <a:latin typeface="幼圆" pitchFamily="49" charset="-122"/>
                <a:ea typeface="幼圆" pitchFamily="49" charset="-122"/>
              </a:rPr>
              <a:t>7.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针对不同的对象</a:t>
            </a:r>
            <a:r>
              <a:rPr lang="en-US" dirty="0">
                <a:latin typeface="幼圆" pitchFamily="49" charset="-122"/>
                <a:ea typeface="幼圆" pitchFamily="49" charset="-122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latin typeface="幼圆" pitchFamily="49" charset="-122"/>
                <a:ea typeface="幼圆" pitchFamily="49" charset="-122"/>
              </a:rPr>
              <a:t>见人说人话</a:t>
            </a:r>
            <a:r>
              <a:rPr lang="en-US" dirty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见鬼说鬼话</a:t>
            </a:r>
            <a:r>
              <a:rPr lang="en-US" dirty="0">
                <a:latin typeface="幼圆" pitchFamily="49" charset="-122"/>
                <a:ea typeface="幼圆" pitchFamily="49" charset="-122"/>
              </a:rPr>
              <a:t>;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8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日期占位符 3"/>
          <p:cNvSpPr txBox="1">
            <a:spLocks noGrp="1" noChangeArrowheads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en-US" sz="1400" b="1"/>
          </a:p>
        </p:txBody>
      </p:sp>
      <p:sp>
        <p:nvSpPr>
          <p:cNvPr id="33796" name="灯片编号占位符 5"/>
          <p:cNvSpPr txBox="1">
            <a:spLocks noGrp="1" noChangeArrowheads="1"/>
          </p:cNvSpPr>
          <p:nvPr/>
        </p:nvSpPr>
        <p:spPr bwMode="auto">
          <a:xfrm>
            <a:off x="7019925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61C6865A-2575-4358-9293-43959CE3FDD7}" type="slidenum">
              <a:rPr lang="en-US" sz="1400" b="1"/>
              <a:pPr algn="r" eaLnBrk="1" hangingPunct="1"/>
              <a:t>29</a:t>
            </a:fld>
            <a:endParaRPr lang="en-US" sz="1400" b="1"/>
          </a:p>
        </p:txBody>
      </p:sp>
      <p:sp>
        <p:nvSpPr>
          <p:cNvPr id="3379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3600" dirty="0">
                <a:latin typeface="幼圆" pitchFamily="49" charset="-122"/>
                <a:ea typeface="幼圆" pitchFamily="49" charset="-122"/>
              </a:rPr>
              <a:t>沟通</a:t>
            </a:r>
            <a:endParaRPr lang="en-US" sz="3600" dirty="0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379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82688" y="1557338"/>
            <a:ext cx="7772400" cy="482441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3600" dirty="0"/>
              <a:t>★ </a:t>
            </a:r>
            <a:r>
              <a:rPr lang="zh-CN" altLang="en-US" sz="3600" dirty="0">
                <a:latin typeface="幼圆" pitchFamily="49" charset="-122"/>
                <a:ea typeface="幼圆" pitchFamily="49" charset="-122"/>
              </a:rPr>
              <a:t>成功的谈话</a:t>
            </a:r>
            <a:r>
              <a:rPr lang="en-US" sz="3600" dirty="0">
                <a:latin typeface="幼圆" pitchFamily="49" charset="-122"/>
                <a:ea typeface="幼圆" pitchFamily="49" charset="-122"/>
              </a:rPr>
              <a:t>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3600" dirty="0">
                <a:latin typeface="幼圆" pitchFamily="49" charset="-122"/>
                <a:ea typeface="幼圆" pitchFamily="49" charset="-122"/>
              </a:rPr>
              <a:t>        </a:t>
            </a:r>
            <a:r>
              <a:rPr lang="en-US" dirty="0">
                <a:latin typeface="幼圆" pitchFamily="49" charset="-122"/>
                <a:ea typeface="幼圆" pitchFamily="49" charset="-122"/>
              </a:rPr>
              <a:t>--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选择谈话的时间和地点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dirty="0">
                <a:latin typeface="幼圆" pitchFamily="49" charset="-122"/>
                <a:ea typeface="幼圆" pitchFamily="49" charset="-122"/>
              </a:rPr>
              <a:t>          </a:t>
            </a:r>
            <a:r>
              <a:rPr lang="en-US" dirty="0">
                <a:latin typeface="幼圆" pitchFamily="49" charset="-122"/>
                <a:ea typeface="幼圆" pitchFamily="49" charset="-122"/>
              </a:rPr>
              <a:t>--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计划谈话的内容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dirty="0">
                <a:latin typeface="幼圆" pitchFamily="49" charset="-122"/>
                <a:ea typeface="幼圆" pitchFamily="49" charset="-122"/>
              </a:rPr>
              <a:t>          </a:t>
            </a:r>
            <a:r>
              <a:rPr lang="en-US" dirty="0">
                <a:latin typeface="幼圆" pitchFamily="49" charset="-122"/>
                <a:ea typeface="幼圆" pitchFamily="49" charset="-122"/>
              </a:rPr>
              <a:t>--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留出足够的时间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dirty="0">
                <a:latin typeface="幼圆" pitchFamily="49" charset="-122"/>
                <a:ea typeface="幼圆" pitchFamily="49" charset="-122"/>
              </a:rPr>
              <a:t>          </a:t>
            </a:r>
            <a:r>
              <a:rPr lang="en-US" dirty="0">
                <a:latin typeface="幼圆" pitchFamily="49" charset="-122"/>
                <a:ea typeface="幼圆" pitchFamily="49" charset="-122"/>
              </a:rPr>
              <a:t>--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认真</a:t>
            </a:r>
            <a:r>
              <a:rPr lang="en-US" dirty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信任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dirty="0">
                <a:latin typeface="幼圆" pitchFamily="49" charset="-122"/>
                <a:ea typeface="幼圆" pitchFamily="49" charset="-122"/>
              </a:rPr>
              <a:t>          </a:t>
            </a:r>
            <a:r>
              <a:rPr lang="en-US" dirty="0">
                <a:latin typeface="幼圆" pitchFamily="49" charset="-122"/>
                <a:ea typeface="幼圆" pitchFamily="49" charset="-122"/>
              </a:rPr>
              <a:t>--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注重目标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dirty="0">
                <a:latin typeface="幼圆" pitchFamily="49" charset="-122"/>
                <a:ea typeface="幼圆" pitchFamily="49" charset="-122"/>
              </a:rPr>
              <a:t>          </a:t>
            </a:r>
            <a:r>
              <a:rPr lang="en-US" dirty="0">
                <a:latin typeface="幼圆" pitchFamily="49" charset="-122"/>
                <a:ea typeface="幼圆" pitchFamily="49" charset="-122"/>
              </a:rPr>
              <a:t>--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倾听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dirty="0">
                <a:latin typeface="幼圆" pitchFamily="49" charset="-122"/>
                <a:ea typeface="幼圆" pitchFamily="49" charset="-122"/>
              </a:rPr>
              <a:t>          </a:t>
            </a:r>
            <a:r>
              <a:rPr lang="en-US" dirty="0">
                <a:latin typeface="幼圆" pitchFamily="49" charset="-122"/>
                <a:ea typeface="幼圆" pitchFamily="49" charset="-122"/>
              </a:rPr>
              <a:t>--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征求对方解决方案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dirty="0">
                <a:latin typeface="幼圆" pitchFamily="49" charset="-122"/>
                <a:ea typeface="幼圆" pitchFamily="49" charset="-122"/>
              </a:rPr>
              <a:t>          </a:t>
            </a:r>
            <a:r>
              <a:rPr lang="en-US" dirty="0">
                <a:latin typeface="幼圆" pitchFamily="49" charset="-122"/>
                <a:ea typeface="幼圆" pitchFamily="49" charset="-122"/>
              </a:rPr>
              <a:t>--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谈话纪要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85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03648" y="1628800"/>
            <a:ext cx="8229600" cy="4525963"/>
          </a:xfrm>
        </p:spPr>
        <p:txBody>
          <a:bodyPr/>
          <a:lstStyle/>
          <a:p>
            <a:r>
              <a:rPr lang="en-US" altLang="zh-CN" dirty="0"/>
              <a:t>What</a:t>
            </a:r>
          </a:p>
          <a:p>
            <a:r>
              <a:rPr lang="en-US" altLang="zh-CN" dirty="0"/>
              <a:t>Why</a:t>
            </a:r>
          </a:p>
          <a:p>
            <a:r>
              <a:rPr lang="en-US" altLang="zh-CN" dirty="0"/>
              <a:t>Do’s</a:t>
            </a:r>
          </a:p>
          <a:p>
            <a:r>
              <a:rPr lang="en-US" altLang="zh-CN" dirty="0"/>
              <a:t>Don’ts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44" y="2204864"/>
            <a:ext cx="5923813" cy="2785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67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日期占位符 3"/>
          <p:cNvSpPr txBox="1">
            <a:spLocks noGrp="1" noChangeArrowheads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en-US" sz="1400" b="1"/>
          </a:p>
        </p:txBody>
      </p:sp>
      <p:sp>
        <p:nvSpPr>
          <p:cNvPr id="30724" name="灯片编号占位符 5"/>
          <p:cNvSpPr txBox="1">
            <a:spLocks noGrp="1" noChangeArrowheads="1"/>
          </p:cNvSpPr>
          <p:nvPr/>
        </p:nvSpPr>
        <p:spPr bwMode="auto">
          <a:xfrm>
            <a:off x="7019925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11E803E9-C3BC-4C13-A97D-DA1D39B930FA}" type="slidenum">
              <a:rPr lang="en-US" sz="1400" b="1"/>
              <a:pPr algn="r" eaLnBrk="1" hangingPunct="1"/>
              <a:t>30</a:t>
            </a:fld>
            <a:endParaRPr lang="en-US" sz="1400" b="1"/>
          </a:p>
        </p:txBody>
      </p:sp>
      <p:sp>
        <p:nvSpPr>
          <p:cNvPr id="30725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幼圆" pitchFamily="49" charset="-122"/>
              </a:rPr>
              <a:t>SWOT</a:t>
            </a:r>
            <a:r>
              <a:rPr lang="zh-CN" altLang="en-US" sz="4000" dirty="0">
                <a:latin typeface="幼圆" pitchFamily="49" charset="-122"/>
                <a:ea typeface="幼圆" pitchFamily="49" charset="-122"/>
              </a:rPr>
              <a:t>分析</a:t>
            </a:r>
            <a:endParaRPr lang="en-US" dirty="0"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0726" name="Group 6"/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4155575444"/>
              </p:ext>
            </p:extLst>
          </p:nvPr>
        </p:nvGraphicFramePr>
        <p:xfrm>
          <a:off x="1258888" y="2108200"/>
          <a:ext cx="6702425" cy="2995613"/>
        </p:xfrm>
        <a:graphic>
          <a:graphicData uri="http://schemas.openxmlformats.org/drawingml/2006/table">
            <a:tbl>
              <a:tblPr/>
              <a:tblGrid>
                <a:gridCol w="1876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19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幼圆" pitchFamily="49" charset="-122"/>
                          <a:ea typeface="幼圆" pitchFamily="49" charset="-122"/>
                        </a:rPr>
                        <a:t>自   身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Strength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幼圆" pitchFamily="49" charset="-122"/>
                          <a:ea typeface="幼圆" pitchFamily="49" charset="-122"/>
                        </a:rPr>
                        <a:t>优势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Weakness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幼圆" pitchFamily="49" charset="-122"/>
                          <a:ea typeface="幼圆" pitchFamily="49" charset="-122"/>
                        </a:rPr>
                        <a:t>劣势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6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幼圆" pitchFamily="49" charset="-122"/>
                          <a:ea typeface="幼圆" pitchFamily="49" charset="-122"/>
                        </a:rPr>
                        <a:t>环   境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Opportunity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幼圆" pitchFamily="49" charset="-122"/>
                          <a:ea typeface="幼圆" pitchFamily="49" charset="-122"/>
                        </a:rPr>
                        <a:t>机会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Threat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幼圆" pitchFamily="49" charset="-122"/>
                          <a:ea typeface="幼圆" pitchFamily="49" charset="-122"/>
                        </a:rPr>
                        <a:t>威胁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11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AutoShape 2"/>
          <p:cNvSpPr>
            <a:spLocks noChangeArrowheads="1"/>
          </p:cNvSpPr>
          <p:nvPr/>
        </p:nvSpPr>
        <p:spPr bwMode="auto">
          <a:xfrm>
            <a:off x="179388" y="1038945"/>
            <a:ext cx="8640762" cy="1584325"/>
          </a:xfrm>
          <a:prstGeom prst="ribbon">
            <a:avLst>
              <a:gd name="adj1" fmla="val 20644"/>
              <a:gd name="adj2" fmla="val 73546"/>
            </a:avLst>
          </a:prstGeom>
          <a:gradFill rotWithShape="1">
            <a:gsLst>
              <a:gs pos="0">
                <a:srgbClr val="0099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4000" b="1" dirty="0">
                <a:solidFill>
                  <a:srgbClr val="FF3300"/>
                </a:solidFill>
                <a:latin typeface="幼圆" pitchFamily="49" charset="-122"/>
                <a:ea typeface="幼圆" pitchFamily="49" charset="-122"/>
              </a:rPr>
              <a:t>沟通的技巧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827584" y="278092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幼圆" pitchFamily="49" charset="-122"/>
                <a:ea typeface="幼圆" pitchFamily="49" charset="-122"/>
              </a:rPr>
              <a:t>沟通的最高境界是：</a:t>
            </a:r>
          </a:p>
          <a:p>
            <a:pPr marL="0" indent="0">
              <a:buNone/>
            </a:pPr>
            <a:r>
              <a:rPr lang="zh-CN" altLang="en-US" dirty="0">
                <a:latin typeface="幼圆" pitchFamily="49" charset="-122"/>
                <a:ea typeface="幼圆" pitchFamily="49" charset="-122"/>
              </a:rPr>
              <a:t>说要说到别人很愿意听</a:t>
            </a:r>
          </a:p>
          <a:p>
            <a:pPr marL="0" indent="0">
              <a:buNone/>
            </a:pPr>
            <a:r>
              <a:rPr lang="zh-CN" altLang="en-US" dirty="0">
                <a:latin typeface="幼圆" pitchFamily="49" charset="-122"/>
                <a:ea typeface="幼圆" pitchFamily="49" charset="-122"/>
              </a:rPr>
              <a:t>听要听到别人很愿意说！</a:t>
            </a:r>
          </a:p>
          <a:p>
            <a:pPr marL="0" indent="0">
              <a:buNone/>
            </a:pPr>
            <a:endParaRPr lang="zh-CN" altLang="en-US" dirty="0">
              <a:latin typeface="幼圆" pitchFamily="49" charset="-122"/>
              <a:ea typeface="幼圆" pitchFamily="49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幼圆" pitchFamily="49" charset="-122"/>
                <a:ea typeface="幼圆" pitchFamily="49" charset="-122"/>
              </a:rPr>
              <a:t>                    </a:t>
            </a:r>
            <a:r>
              <a:rPr lang="en-US" altLang="zh-CN" dirty="0">
                <a:latin typeface="幼圆" pitchFamily="49" charset="-122"/>
                <a:ea typeface="幼圆" pitchFamily="49" charset="-122"/>
              </a:rPr>
              <a:t>——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卡耐基</a:t>
            </a:r>
          </a:p>
          <a:p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94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0033CC"/>
                </a:solidFill>
                <a:latin typeface="幼圆" pitchFamily="49" charset="-122"/>
                <a:ea typeface="幼圆" pitchFamily="49" charset="-122"/>
              </a:rPr>
              <a:t>沟通的不良症状</a:t>
            </a:r>
          </a:p>
        </p:txBody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557338"/>
            <a:ext cx="8229600" cy="3816350"/>
          </a:xfrm>
          <a:ln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dirty="0">
                <a:latin typeface="幼圆" pitchFamily="49" charset="-122"/>
                <a:ea typeface="幼圆" pitchFamily="49" charset="-122"/>
              </a:rPr>
              <a:t>向上沟通</a:t>
            </a:r>
          </a:p>
          <a:p>
            <a:pPr lvl="1"/>
            <a:r>
              <a:rPr lang="zh-CN" altLang="en-US" sz="24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没胆</a:t>
            </a:r>
            <a:r>
              <a:rPr lang="en-US" altLang="zh-CN" sz="2400" dirty="0">
                <a:latin typeface="幼圆" pitchFamily="49" charset="-122"/>
                <a:ea typeface="幼圆" pitchFamily="49" charset="-122"/>
              </a:rPr>
              <a:t>——</a:t>
            </a:r>
            <a:r>
              <a:rPr lang="zh-CN" altLang="en-US" sz="2400" dirty="0">
                <a:latin typeface="幼圆" pitchFamily="49" charset="-122"/>
                <a:ea typeface="幼圆" pitchFamily="49" charset="-122"/>
              </a:rPr>
              <a:t>跟领导沟通没那个胆量、胆识；</a:t>
            </a:r>
          </a:p>
          <a:p>
            <a:r>
              <a:rPr lang="zh-CN" altLang="en-US" dirty="0">
                <a:latin typeface="幼圆" pitchFamily="49" charset="-122"/>
                <a:ea typeface="幼圆" pitchFamily="49" charset="-122"/>
              </a:rPr>
              <a:t>向下沟通</a:t>
            </a:r>
          </a:p>
          <a:p>
            <a:pPr lvl="1"/>
            <a:r>
              <a:rPr lang="zh-CN" altLang="en-US" sz="24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没心</a:t>
            </a:r>
            <a:r>
              <a:rPr lang="en-US" altLang="zh-CN" sz="2400" dirty="0">
                <a:latin typeface="幼圆" pitchFamily="49" charset="-122"/>
                <a:ea typeface="幼圆" pitchFamily="49" charset="-122"/>
              </a:rPr>
              <a:t>——</a:t>
            </a:r>
            <a:r>
              <a:rPr lang="zh-CN" altLang="en-US" sz="2400" dirty="0">
                <a:latin typeface="幼圆" pitchFamily="49" charset="-122"/>
                <a:ea typeface="幼圆" pitchFamily="49" charset="-122"/>
              </a:rPr>
              <a:t>跟下属沟通没那个心情；</a:t>
            </a:r>
          </a:p>
          <a:p>
            <a:r>
              <a:rPr lang="zh-CN" altLang="en-US" dirty="0">
                <a:latin typeface="幼圆" pitchFamily="49" charset="-122"/>
                <a:ea typeface="幼圆" pitchFamily="49" charset="-122"/>
              </a:rPr>
              <a:t>水平沟通</a:t>
            </a:r>
          </a:p>
          <a:p>
            <a:pPr lvl="1"/>
            <a:r>
              <a:rPr lang="zh-CN" altLang="en-US" sz="24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没肺</a:t>
            </a:r>
            <a:r>
              <a:rPr lang="en-US" altLang="zh-CN" sz="2400" dirty="0">
                <a:latin typeface="幼圆" pitchFamily="49" charset="-122"/>
                <a:ea typeface="幼圆" pitchFamily="49" charset="-122"/>
              </a:rPr>
              <a:t>——</a:t>
            </a:r>
            <a:r>
              <a:rPr lang="zh-CN" altLang="en-US" sz="2400" dirty="0">
                <a:latin typeface="幼圆" pitchFamily="49" charset="-122"/>
                <a:ea typeface="幼圆" pitchFamily="49" charset="-122"/>
              </a:rPr>
              <a:t>跟同僚沟通没肺腑之言。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51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9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9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9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9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9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9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33CC"/>
                </a:solidFill>
                <a:latin typeface="幼圆" pitchFamily="49" charset="-122"/>
                <a:ea typeface="幼圆" pitchFamily="49" charset="-122"/>
              </a:rPr>
              <a:t>与领导沟通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>
                <a:latin typeface="幼圆" pitchFamily="49" charset="-122"/>
                <a:ea typeface="幼圆" pitchFamily="49" charset="-122"/>
              </a:rPr>
              <a:t>控制型</a:t>
            </a:r>
            <a:endParaRPr kumimoji="1" lang="en-US" altLang="zh-CN" sz="2800" dirty="0">
              <a:latin typeface="幼圆" pitchFamily="49" charset="-122"/>
              <a:ea typeface="幼圆" pitchFamily="49" charset="-122"/>
            </a:endParaRPr>
          </a:p>
          <a:p>
            <a:r>
              <a:rPr kumimoji="1" lang="zh-CN" altLang="en-US" sz="2800" dirty="0">
                <a:latin typeface="幼圆" pitchFamily="49" charset="-122"/>
                <a:ea typeface="幼圆" pitchFamily="49" charset="-122"/>
              </a:rPr>
              <a:t>互动型</a:t>
            </a:r>
            <a:endParaRPr kumimoji="1" lang="en-US" altLang="zh-CN" sz="2800" dirty="0">
              <a:latin typeface="幼圆" pitchFamily="49" charset="-122"/>
              <a:ea typeface="幼圆" pitchFamily="49" charset="-122"/>
            </a:endParaRPr>
          </a:p>
          <a:p>
            <a:r>
              <a:rPr kumimoji="1" lang="zh-CN" altLang="en-US" sz="2800" dirty="0">
                <a:latin typeface="幼圆" pitchFamily="49" charset="-122"/>
                <a:ea typeface="幼圆" pitchFamily="49" charset="-122"/>
              </a:rPr>
              <a:t>实事求是型</a:t>
            </a:r>
            <a:endParaRPr lang="zh-CN" altLang="en-US" sz="2800" dirty="0"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84784"/>
            <a:ext cx="3247114" cy="1932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645023"/>
            <a:ext cx="2861117" cy="1872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321760"/>
            <a:ext cx="2912095" cy="1932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67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0033CC"/>
                </a:solidFill>
                <a:latin typeface="幼圆" pitchFamily="49" charset="-122"/>
                <a:ea typeface="幼圆" pitchFamily="49" charset="-122"/>
              </a:rPr>
              <a:t>与</a:t>
            </a:r>
            <a:r>
              <a:rPr lang="zh-CN" altLang="en-US" sz="3600" b="1" dirty="0" smtClean="0">
                <a:solidFill>
                  <a:srgbClr val="0033CC"/>
                </a:solidFill>
                <a:latin typeface="幼圆" pitchFamily="49" charset="-122"/>
                <a:ea typeface="幼圆" pitchFamily="49" charset="-122"/>
              </a:rPr>
              <a:t>同事</a:t>
            </a:r>
            <a:r>
              <a:rPr lang="en-US" altLang="zh-CN" sz="3600" b="1" dirty="0" smtClean="0">
                <a:solidFill>
                  <a:srgbClr val="0033CC"/>
                </a:solidFill>
                <a:latin typeface="幼圆" pitchFamily="49" charset="-122"/>
                <a:ea typeface="幼圆" pitchFamily="49" charset="-122"/>
              </a:rPr>
              <a:t>/</a:t>
            </a:r>
            <a:r>
              <a:rPr lang="zh-CN" altLang="en-US" sz="3600" b="1" dirty="0" smtClean="0">
                <a:solidFill>
                  <a:srgbClr val="0033CC"/>
                </a:solidFill>
                <a:latin typeface="幼圆" pitchFamily="49" charset="-122"/>
                <a:ea typeface="幼圆" pitchFamily="49" charset="-122"/>
              </a:rPr>
              <a:t>同学沟通</a:t>
            </a:r>
            <a:endParaRPr lang="zh-CN" altLang="en-US" sz="3600" b="1" dirty="0">
              <a:solidFill>
                <a:srgbClr val="0033CC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幼圆" pitchFamily="49" charset="-122"/>
                <a:ea typeface="幼圆" pitchFamily="49" charset="-122"/>
              </a:rPr>
              <a:t>欲求人助，多助人</a:t>
            </a:r>
          </a:p>
          <a:p>
            <a:r>
              <a:rPr lang="zh-CN" altLang="en-US" sz="2800" dirty="0" smtClean="0">
                <a:latin typeface="幼圆" pitchFamily="49" charset="-122"/>
                <a:ea typeface="幼圆" pitchFamily="49" charset="-122"/>
              </a:rPr>
              <a:t>留意他人的</a:t>
            </a:r>
            <a:r>
              <a:rPr lang="zh-CN" altLang="en-US" sz="2800" dirty="0">
                <a:latin typeface="幼圆" pitchFamily="49" charset="-122"/>
                <a:ea typeface="幼圆" pitchFamily="49" charset="-122"/>
              </a:rPr>
              <a:t>优点，多赞扬</a:t>
            </a:r>
          </a:p>
          <a:p>
            <a:r>
              <a:rPr lang="zh-CN" altLang="en-US" sz="2800" dirty="0">
                <a:latin typeface="幼圆" pitchFamily="49" charset="-122"/>
                <a:ea typeface="幼圆" pitchFamily="49" charset="-122"/>
              </a:rPr>
              <a:t>心诚则灵</a:t>
            </a:r>
          </a:p>
          <a:p>
            <a:r>
              <a:rPr lang="zh-CN" altLang="en-US" sz="2800" dirty="0">
                <a:latin typeface="幼圆" pitchFamily="49" charset="-122"/>
                <a:ea typeface="幼圆" pitchFamily="49" charset="-122"/>
              </a:rPr>
              <a:t>大度谦卑待人</a:t>
            </a:r>
          </a:p>
          <a:p>
            <a:r>
              <a:rPr lang="zh-CN" altLang="en-US" sz="2800" dirty="0">
                <a:latin typeface="幼圆" pitchFamily="49" charset="-122"/>
                <a:ea typeface="幼圆" pitchFamily="49" charset="-122"/>
              </a:rPr>
              <a:t>不要丢人面子，伤及别人的尊严</a:t>
            </a:r>
          </a:p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005064"/>
            <a:ext cx="3120719" cy="2402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3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0033CC"/>
                </a:solidFill>
                <a:latin typeface="幼圆" pitchFamily="49" charset="-122"/>
                <a:ea typeface="幼圆" pitchFamily="49" charset="-122"/>
              </a:rPr>
              <a:t>与客户沟通</a:t>
            </a:r>
          </a:p>
        </p:txBody>
      </p:sp>
      <p:sp>
        <p:nvSpPr>
          <p:cNvPr id="56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en-US" altLang="zh-CN" sz="3400" b="1" dirty="0"/>
              <a:t>     </a:t>
            </a:r>
            <a:r>
              <a:rPr lang="zh-CN" altLang="en-US" sz="2800" b="1" dirty="0">
                <a:latin typeface="幼圆" pitchFamily="49" charset="-122"/>
                <a:ea typeface="幼圆" pitchFamily="49" charset="-122"/>
              </a:rPr>
              <a:t>客户更在乎你怎么说，</a:t>
            </a:r>
          </a:p>
          <a:p>
            <a:pPr>
              <a:buFont typeface="Wingdings" pitchFamily="2" charset="2"/>
              <a:buNone/>
            </a:pPr>
            <a:r>
              <a:rPr lang="zh-CN" altLang="en-US" sz="2800" b="1" dirty="0">
                <a:latin typeface="幼圆" pitchFamily="49" charset="-122"/>
                <a:ea typeface="幼圆" pitchFamily="49" charset="-122"/>
              </a:rPr>
              <a:t>            而不是你说什么</a:t>
            </a:r>
          </a:p>
        </p:txBody>
      </p:sp>
      <p:pic>
        <p:nvPicPr>
          <p:cNvPr id="560132" name="Picture 4" descr="BD04956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213100"/>
            <a:ext cx="32004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360650"/>
      </p:ext>
    </p:extLst>
  </p:cSld>
  <p:clrMapOvr>
    <a:masterClrMapping/>
  </p:clrMapOvr>
  <p:transition>
    <p:split dir="in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685800"/>
            <a:ext cx="7772400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</a:extLst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0033CC"/>
                </a:solidFill>
                <a:latin typeface="幼圆" pitchFamily="49" charset="-122"/>
                <a:ea typeface="幼圆" pitchFamily="49" charset="-122"/>
              </a:rPr>
              <a:t>案例</a:t>
            </a:r>
          </a:p>
        </p:txBody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557338"/>
            <a:ext cx="8001000" cy="4681537"/>
          </a:xfrm>
        </p:spPr>
        <p:txBody>
          <a:bodyPr/>
          <a:lstStyle/>
          <a:p>
            <a:pPr marL="571500" indent="-571500">
              <a:lnSpc>
                <a:spcPct val="180000"/>
              </a:lnSpc>
              <a:buFont typeface="Wingdings" pitchFamily="2" charset="2"/>
              <a:buNone/>
            </a:pPr>
            <a:r>
              <a:rPr lang="en-US" altLang="zh-CN" sz="1400" b="1" dirty="0"/>
              <a:t>              </a:t>
            </a:r>
            <a:r>
              <a:rPr lang="zh-CN" altLang="en-US" sz="1800" b="1" dirty="0">
                <a:latin typeface="幼圆" pitchFamily="49" charset="-122"/>
                <a:ea typeface="幼圆" pitchFamily="49" charset="-122"/>
              </a:rPr>
              <a:t>一艘船遇到风浪，即将沉没，船长命令大副去取组织乘客穿上救生衣跳船逃生，几分钟后，大副回来报告：“他们都不跳。”于是船长亲自出马，几分钟之后，所有乘客都跳船逃生了，大副很是惊讶，就问船长是如何办到的，船长回答道：“我对英国人说，这是一项很绅士的体育运动，于是他跳了下去；我对法国人说，跳船的动作很潇洒很优美，于是他跳了下去；我对德国人说，这是命令；对苏联人说，这是革命活动。结果他们都跳下去了。”“那个美国人呢？”“我对他说，我们给你买了保险。”</a:t>
            </a:r>
          </a:p>
          <a:p>
            <a:pPr marL="571500" indent="-571500">
              <a:lnSpc>
                <a:spcPct val="180000"/>
              </a:lnSpc>
              <a:buFont typeface="Wingdings" pitchFamily="2" charset="2"/>
              <a:buNone/>
            </a:pPr>
            <a:r>
              <a:rPr lang="zh-CN" altLang="en-US" sz="1400" dirty="0">
                <a:solidFill>
                  <a:srgbClr val="0066FF"/>
                </a:solidFill>
              </a:rPr>
              <a:t>        </a:t>
            </a:r>
            <a:endParaRPr lang="zh-CN" altLang="en-US" sz="1800" dirty="0">
              <a:solidFill>
                <a:srgbClr val="0066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870481"/>
      </p:ext>
    </p:extLst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1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4" name="Rectangle 4"/>
          <p:cNvSpPr>
            <a:spLocks noChangeArrowheads="1"/>
          </p:cNvSpPr>
          <p:nvPr/>
        </p:nvSpPr>
        <p:spPr bwMode="auto">
          <a:xfrm>
            <a:off x="0" y="1123950"/>
            <a:ext cx="3851275" cy="720725"/>
          </a:xfrm>
          <a:prstGeom prst="rect">
            <a:avLst/>
          </a:prstGeom>
          <a:solidFill>
            <a:srgbClr val="CC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dirty="0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35525" name="Rectangle 5"/>
          <p:cNvSpPr>
            <a:spLocks noChangeArrowheads="1"/>
          </p:cNvSpPr>
          <p:nvPr/>
        </p:nvSpPr>
        <p:spPr bwMode="auto">
          <a:xfrm>
            <a:off x="34925" y="1079500"/>
            <a:ext cx="5113338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kumimoji="1" lang="zh-CN" altLang="en-US" sz="32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沟通三要、三不要</a:t>
            </a:r>
          </a:p>
        </p:txBody>
      </p:sp>
      <p:sp>
        <p:nvSpPr>
          <p:cNvPr id="235526" name="Rectangle 6"/>
          <p:cNvSpPr>
            <a:spLocks noChangeArrowheads="1"/>
          </p:cNvSpPr>
          <p:nvPr/>
        </p:nvSpPr>
        <p:spPr bwMode="auto">
          <a:xfrm>
            <a:off x="4500563" y="2165350"/>
            <a:ext cx="3167062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61950" indent="-361950">
              <a:lnSpc>
                <a:spcPct val="150000"/>
              </a:lnSpc>
              <a:spcBef>
                <a:spcPct val="50000"/>
              </a:spcBef>
              <a:buClr>
                <a:srgbClr val="FF9900"/>
              </a:buClr>
              <a:buFont typeface="Wingdings" pitchFamily="2" charset="2"/>
              <a:buBlip>
                <a:blip r:embed="rId3"/>
              </a:buBlip>
            </a:pPr>
            <a:r>
              <a:rPr kumimoji="1" lang="zh-CN" altLang="en-US" sz="2000" b="1" dirty="0">
                <a:latin typeface="幼圆" pitchFamily="49" charset="-122"/>
                <a:ea typeface="幼圆" pitchFamily="49" charset="-122"/>
              </a:rPr>
              <a:t>赞美与鼓励的话要说</a:t>
            </a:r>
          </a:p>
          <a:p>
            <a:pPr marL="361950" indent="-361950">
              <a:lnSpc>
                <a:spcPct val="150000"/>
              </a:lnSpc>
              <a:spcBef>
                <a:spcPct val="50000"/>
              </a:spcBef>
              <a:buClr>
                <a:srgbClr val="FF9900"/>
              </a:buClr>
              <a:buFont typeface="Wingdings" pitchFamily="2" charset="2"/>
              <a:buBlip>
                <a:blip r:embed="rId3"/>
              </a:buBlip>
            </a:pPr>
            <a:r>
              <a:rPr kumimoji="1" lang="zh-CN" altLang="en-US" sz="2000" b="1" dirty="0">
                <a:latin typeface="幼圆" pitchFamily="49" charset="-122"/>
                <a:ea typeface="幼圆" pitchFamily="49" charset="-122"/>
              </a:rPr>
              <a:t>感激与幽默的话要说</a:t>
            </a:r>
          </a:p>
          <a:p>
            <a:pPr marL="361950" indent="-361950">
              <a:lnSpc>
                <a:spcPct val="150000"/>
              </a:lnSpc>
              <a:spcBef>
                <a:spcPct val="50000"/>
              </a:spcBef>
              <a:buClr>
                <a:srgbClr val="FF9900"/>
              </a:buClr>
              <a:buFont typeface="Wingdings" pitchFamily="2" charset="2"/>
              <a:buBlip>
                <a:blip r:embed="rId3"/>
              </a:buBlip>
            </a:pPr>
            <a:r>
              <a:rPr kumimoji="1" lang="zh-CN" altLang="en-US" sz="2000" b="1" dirty="0">
                <a:latin typeface="幼圆" pitchFamily="49" charset="-122"/>
                <a:ea typeface="幼圆" pitchFamily="49" charset="-122"/>
              </a:rPr>
              <a:t>与人格有关的话要说</a:t>
            </a:r>
          </a:p>
        </p:txBody>
      </p:sp>
      <p:sp>
        <p:nvSpPr>
          <p:cNvPr id="235527" name="Rectangle 7"/>
          <p:cNvSpPr>
            <a:spLocks noChangeArrowheads="1"/>
          </p:cNvSpPr>
          <p:nvPr/>
        </p:nvSpPr>
        <p:spPr bwMode="auto">
          <a:xfrm>
            <a:off x="4500563" y="4468813"/>
            <a:ext cx="3727450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61950" indent="-361950">
              <a:lnSpc>
                <a:spcPct val="150000"/>
              </a:lnSpc>
              <a:spcBef>
                <a:spcPct val="50000"/>
              </a:spcBef>
              <a:buClr>
                <a:srgbClr val="FF9900"/>
              </a:buClr>
              <a:buFont typeface="Wingdings" pitchFamily="2" charset="2"/>
              <a:buBlip>
                <a:blip r:embed="rId3"/>
              </a:buBlip>
            </a:pPr>
            <a:r>
              <a:rPr kumimoji="1" lang="zh-CN" altLang="en-US" sz="2000" b="1" dirty="0">
                <a:latin typeface="幼圆" pitchFamily="49" charset="-122"/>
                <a:ea typeface="幼圆" pitchFamily="49" charset="-122"/>
              </a:rPr>
              <a:t>没有准备的话不要说</a:t>
            </a:r>
          </a:p>
          <a:p>
            <a:pPr marL="361950" indent="-361950">
              <a:lnSpc>
                <a:spcPct val="150000"/>
              </a:lnSpc>
              <a:spcBef>
                <a:spcPct val="50000"/>
              </a:spcBef>
              <a:buClr>
                <a:srgbClr val="FF9900"/>
              </a:buClr>
              <a:buFont typeface="Wingdings" pitchFamily="2" charset="2"/>
              <a:buBlip>
                <a:blip r:embed="rId3"/>
              </a:buBlip>
            </a:pPr>
            <a:r>
              <a:rPr kumimoji="1" lang="zh-CN" altLang="en-US" sz="2000" b="1" dirty="0">
                <a:latin typeface="幼圆" pitchFamily="49" charset="-122"/>
                <a:ea typeface="幼圆" pitchFamily="49" charset="-122"/>
              </a:rPr>
              <a:t>没有依据与数据的话不要说</a:t>
            </a:r>
          </a:p>
          <a:p>
            <a:pPr marL="361950" indent="-361950">
              <a:lnSpc>
                <a:spcPct val="150000"/>
              </a:lnSpc>
              <a:spcBef>
                <a:spcPct val="50000"/>
              </a:spcBef>
              <a:buClr>
                <a:srgbClr val="FF9900"/>
              </a:buClr>
              <a:buFont typeface="Wingdings" pitchFamily="2" charset="2"/>
              <a:buBlip>
                <a:blip r:embed="rId3"/>
              </a:buBlip>
            </a:pPr>
            <a:r>
              <a:rPr kumimoji="1" lang="zh-CN" altLang="en-US" sz="2000" b="1" dirty="0">
                <a:latin typeface="幼圆" pitchFamily="49" charset="-122"/>
                <a:ea typeface="幼圆" pitchFamily="49" charset="-122"/>
              </a:rPr>
              <a:t>情绪欠佳的时候不要说</a:t>
            </a:r>
          </a:p>
        </p:txBody>
      </p:sp>
      <p:sp>
        <p:nvSpPr>
          <p:cNvPr id="235529" name="WordArt 9"/>
          <p:cNvSpPr>
            <a:spLocks noChangeArrowheads="1" noChangeShapeType="1" noTextEdit="1"/>
          </p:cNvSpPr>
          <p:nvPr/>
        </p:nvSpPr>
        <p:spPr bwMode="auto">
          <a:xfrm>
            <a:off x="1979613" y="2420938"/>
            <a:ext cx="1871662" cy="15113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 dirty="0">
                <a:gradFill rotWithShape="1">
                  <a:gsLst>
                    <a:gs pos="0">
                      <a:srgbClr val="FF0000"/>
                    </a:gs>
                    <a:gs pos="100000">
                      <a:srgbClr val="CC0000"/>
                    </a:gs>
                  </a:gsLst>
                  <a:path path="rect">
                    <a:fillToRect r="100000" b="10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cs typeface="Arial"/>
              </a:rPr>
              <a:t>yes</a:t>
            </a:r>
            <a:endParaRPr lang="zh-CN" altLang="en-US" sz="3600" b="1" kern="10" dirty="0">
              <a:gradFill rotWithShape="1">
                <a:gsLst>
                  <a:gs pos="0">
                    <a:srgbClr val="FF0000"/>
                  </a:gs>
                  <a:gs pos="100000">
                    <a:srgbClr val="CC0000"/>
                  </a:gs>
                </a:gsLst>
                <a:path path="rect">
                  <a:fillToRect r="100000" b="100000"/>
                </a:path>
              </a:gra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cs typeface="Arial"/>
            </a:endParaRPr>
          </a:p>
        </p:txBody>
      </p:sp>
      <p:sp>
        <p:nvSpPr>
          <p:cNvPr id="235530" name="WordArt 10"/>
          <p:cNvSpPr>
            <a:spLocks noChangeArrowheads="1" noChangeShapeType="1" noTextEdit="1"/>
          </p:cNvSpPr>
          <p:nvPr/>
        </p:nvSpPr>
        <p:spPr bwMode="auto">
          <a:xfrm>
            <a:off x="1979613" y="4652963"/>
            <a:ext cx="1871662" cy="15113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 dirty="0">
                <a:gradFill rotWithShape="1">
                  <a:gsLst>
                    <a:gs pos="0">
                      <a:srgbClr val="FF0000"/>
                    </a:gs>
                    <a:gs pos="100000">
                      <a:srgbClr val="CC0000"/>
                    </a:gs>
                  </a:gsLst>
                  <a:path path="rect">
                    <a:fillToRect r="100000" b="10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cs typeface="Arial"/>
              </a:rPr>
              <a:t>no</a:t>
            </a:r>
            <a:endParaRPr lang="zh-CN" altLang="en-US" sz="3600" b="1" kern="10" dirty="0">
              <a:gradFill rotWithShape="1">
                <a:gsLst>
                  <a:gs pos="0">
                    <a:srgbClr val="FF0000"/>
                  </a:gs>
                  <a:gs pos="100000">
                    <a:srgbClr val="CC0000"/>
                  </a:gs>
                </a:gsLst>
                <a:path path="rect">
                  <a:fillToRect r="100000" b="100000"/>
                </a:path>
              </a:gra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cs typeface="Arial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38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5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5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235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5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235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24" grpId="0" animBg="1"/>
      <p:bldP spid="235525" grpId="0"/>
      <p:bldP spid="235526" grpId="0"/>
      <p:bldP spid="235527" grpId="0"/>
      <p:bldP spid="235529" grpId="0" animBg="1"/>
      <p:bldP spid="23553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83"/>
          <a:stretch>
            <a:fillRect/>
          </a:stretch>
        </p:blipFill>
        <p:spPr bwMode="auto">
          <a:xfrm>
            <a:off x="1403648" y="2420888"/>
            <a:ext cx="6588224" cy="362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397" name="Rectangle 5"/>
          <p:cNvSpPr>
            <a:spLocks noChangeArrowheads="1"/>
          </p:cNvSpPr>
          <p:nvPr/>
        </p:nvSpPr>
        <p:spPr bwMode="auto">
          <a:xfrm>
            <a:off x="209867" y="1124744"/>
            <a:ext cx="61928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7200" b="1" dirty="0">
                <a:solidFill>
                  <a:srgbClr val="CC0000"/>
                </a:solidFill>
                <a:ea typeface="Meiryo" pitchFamily="34" charset="-128"/>
                <a:cs typeface="Meiryo" pitchFamily="34" charset="-128"/>
              </a:rPr>
              <a:t>Never too late!</a:t>
            </a:r>
          </a:p>
        </p:txBody>
      </p:sp>
      <p:sp>
        <p:nvSpPr>
          <p:cNvPr id="187398" name="Rectangle 6"/>
          <p:cNvSpPr>
            <a:spLocks noChangeArrowheads="1"/>
          </p:cNvSpPr>
          <p:nvPr/>
        </p:nvSpPr>
        <p:spPr bwMode="auto">
          <a:xfrm>
            <a:off x="250824" y="2314083"/>
            <a:ext cx="41771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latin typeface="幼圆" pitchFamily="49" charset="-122"/>
                <a:ea typeface="幼圆" pitchFamily="49" charset="-122"/>
              </a:rPr>
              <a:t>学习沟通永不嫌迟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70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7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7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7" grpId="0"/>
      <p:bldP spid="18739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38200" y="548680"/>
            <a:ext cx="7772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</a:extLst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33CC"/>
                </a:solidFill>
                <a:latin typeface="幼圆" pitchFamily="49" charset="-122"/>
                <a:ea typeface="幼圆" pitchFamily="49" charset="-122"/>
              </a:rPr>
              <a:t>大</a:t>
            </a:r>
            <a:r>
              <a:rPr lang="zh-CN" altLang="en-US" sz="3200" b="1" dirty="0" smtClean="0">
                <a:solidFill>
                  <a:srgbClr val="0033CC"/>
                </a:solidFill>
                <a:latin typeface="幼圆" pitchFamily="49" charset="-122"/>
                <a:ea typeface="幼圆" pitchFamily="49" charset="-122"/>
              </a:rPr>
              <a:t>作业 （视频</a:t>
            </a:r>
            <a:r>
              <a:rPr lang="en-US" altLang="zh-CN" sz="3200" b="1" dirty="0" smtClean="0">
                <a:solidFill>
                  <a:srgbClr val="0033CC"/>
                </a:solidFill>
                <a:latin typeface="幼圆" pitchFamily="49" charset="-122"/>
                <a:ea typeface="幼圆" pitchFamily="49" charset="-122"/>
              </a:rPr>
              <a:t>/</a:t>
            </a:r>
            <a:r>
              <a:rPr lang="zh-CN" altLang="en-US" sz="3200" b="1" dirty="0" smtClean="0">
                <a:solidFill>
                  <a:srgbClr val="0033CC"/>
                </a:solidFill>
                <a:latin typeface="幼圆" pitchFamily="49" charset="-122"/>
                <a:ea typeface="幼圆" pitchFamily="49" charset="-122"/>
              </a:rPr>
              <a:t>展示）</a:t>
            </a:r>
            <a:endParaRPr lang="zh-CN" altLang="en-US" sz="3200" b="1" dirty="0">
              <a:solidFill>
                <a:srgbClr val="0033CC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73148" y="1052736"/>
            <a:ext cx="8001000" cy="46815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形式</a:t>
            </a:r>
            <a:r>
              <a:rPr lang="zh-CN" altLang="en-US" sz="2000" b="1" dirty="0" smtClean="0">
                <a:latin typeface="幼圆" pitchFamily="49" charset="-122"/>
                <a:ea typeface="幼圆" pitchFamily="49" charset="-122"/>
              </a:rPr>
              <a:t>：制作</a:t>
            </a:r>
            <a:r>
              <a:rPr lang="en-US" altLang="zh-CN" sz="2000" b="1" dirty="0" smtClean="0">
                <a:latin typeface="幼圆" pitchFamily="49" charset="-122"/>
                <a:ea typeface="幼圆" pitchFamily="49" charset="-122"/>
              </a:rPr>
              <a:t>5-6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分钟小视频</a:t>
            </a:r>
            <a:r>
              <a:rPr lang="en-US" altLang="zh-CN" sz="2000" b="1" dirty="0">
                <a:latin typeface="幼圆" pitchFamily="49" charset="-122"/>
                <a:ea typeface="幼圆" pitchFamily="49" charset="-122"/>
              </a:rPr>
              <a:t>/</a:t>
            </a:r>
            <a:r>
              <a:rPr lang="zh-CN" altLang="en-US" sz="2000" b="1" dirty="0" smtClean="0">
                <a:latin typeface="幼圆" pitchFamily="49" charset="-122"/>
                <a:ea typeface="幼圆" pitchFamily="49" charset="-122"/>
              </a:rPr>
              <a:t>组，或者做</a:t>
            </a:r>
            <a:r>
              <a:rPr lang="en-US" altLang="zh-CN" sz="2000" b="1" dirty="0" smtClean="0">
                <a:latin typeface="幼圆" pitchFamily="49" charset="-122"/>
                <a:ea typeface="幼圆" pitchFamily="49" charset="-122"/>
              </a:rPr>
              <a:t>5-8</a:t>
            </a:r>
            <a:r>
              <a:rPr lang="zh-CN" altLang="en-US" sz="2000" b="1" dirty="0" smtClean="0">
                <a:latin typeface="幼圆" pitchFamily="49" charset="-122"/>
                <a:ea typeface="幼圆" pitchFamily="49" charset="-122"/>
              </a:rPr>
              <a:t>分钟的</a:t>
            </a:r>
            <a:r>
              <a:rPr lang="en-US" altLang="zh-CN" sz="2000" b="1" dirty="0" smtClean="0">
                <a:latin typeface="幼圆" pitchFamily="49" charset="-122"/>
                <a:ea typeface="幼圆" pitchFamily="49" charset="-122"/>
              </a:rPr>
              <a:t>presentation/</a:t>
            </a:r>
            <a:r>
              <a:rPr lang="zh-CN" altLang="en-US" sz="2000" b="1" dirty="0" smtClean="0">
                <a:latin typeface="幼圆" pitchFamily="49" charset="-122"/>
                <a:ea typeface="幼圆" pitchFamily="49" charset="-122"/>
              </a:rPr>
              <a:t>组（抽签决定， 可以互换但必须通过老师确认方可执行）</a:t>
            </a:r>
            <a:endParaRPr lang="en-US" altLang="zh-CN" sz="2000" b="1" dirty="0"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内容：关于沟通的任何内容</a:t>
            </a:r>
            <a:endParaRPr lang="en-US" altLang="zh-CN" sz="2000" b="1" dirty="0">
              <a:latin typeface="幼圆" pitchFamily="49" charset="-122"/>
              <a:ea typeface="幼圆" pitchFamily="49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可以是上课涉及的内容，再展开</a:t>
            </a:r>
            <a:endParaRPr lang="en-US" altLang="zh-CN" sz="2000" b="1" dirty="0">
              <a:latin typeface="幼圆" pitchFamily="49" charset="-122"/>
              <a:ea typeface="幼圆" pitchFamily="49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可以是关于沟通其他方面的内容，如读，写， 及肢体语言的沟通方式</a:t>
            </a:r>
            <a:endParaRPr lang="en-US" altLang="zh-CN" sz="2000" b="1" dirty="0"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 要求：</a:t>
            </a:r>
            <a:endParaRPr lang="en-US" altLang="zh-CN" sz="2000" b="1" dirty="0">
              <a:latin typeface="幼圆" pitchFamily="49" charset="-122"/>
              <a:ea typeface="幼圆" pitchFamily="49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b="1" dirty="0" smtClean="0">
                <a:latin typeface="幼圆" pitchFamily="49" charset="-122"/>
                <a:ea typeface="幼圆" pitchFamily="49" charset="-122"/>
              </a:rPr>
              <a:t>主题鲜明突出</a:t>
            </a:r>
            <a:endParaRPr lang="en-US" altLang="zh-CN" sz="2000" b="1" dirty="0">
              <a:latin typeface="幼圆" pitchFamily="49" charset="-122"/>
              <a:ea typeface="幼圆" pitchFamily="49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必须有案例或故事情景再现来支持主题</a:t>
            </a:r>
            <a:r>
              <a:rPr lang="zh-CN" altLang="en-US" sz="2000" b="1" dirty="0" smtClean="0">
                <a:latin typeface="幼圆" pitchFamily="49" charset="-122"/>
                <a:ea typeface="幼圆" pitchFamily="49" charset="-122"/>
              </a:rPr>
              <a:t>，视频可以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借用现有资源，也可以自编自演 </a:t>
            </a:r>
            <a:endParaRPr lang="en-US" altLang="zh-CN" sz="2000" b="1" dirty="0">
              <a:latin typeface="幼圆" pitchFamily="49" charset="-122"/>
              <a:ea typeface="幼圆" pitchFamily="49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视频必须配字幕     </a:t>
            </a:r>
            <a:endParaRPr lang="en-US" altLang="zh-CN" sz="2000" b="1" dirty="0">
              <a:solidFill>
                <a:srgbClr val="FF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895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幼圆" pitchFamily="49" charset="-122"/>
                <a:ea typeface="幼圆" pitchFamily="49" charset="-122"/>
              </a:rPr>
              <a:t>什么是沟通？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挖沟</a:t>
            </a:r>
            <a:r>
              <a:rPr lang="zh-CN" altLang="en-US" sz="2400" b="1" dirty="0">
                <a:latin typeface="幼圆" pitchFamily="49" charset="-122"/>
                <a:ea typeface="幼圆" pitchFamily="49" charset="-122"/>
              </a:rPr>
              <a:t>使两水</a:t>
            </a:r>
            <a:r>
              <a:rPr lang="zh-CN" altLang="en-US" sz="24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相通</a:t>
            </a:r>
            <a:r>
              <a:rPr lang="zh-CN" altLang="en-US" sz="2400" b="1" dirty="0">
                <a:latin typeface="幼圆" pitchFamily="49" charset="-122"/>
                <a:ea typeface="幼圆" pitchFamily="49" charset="-122"/>
              </a:rPr>
              <a:t>。</a:t>
            </a:r>
            <a:endParaRPr lang="zh-CN" altLang="en-US" sz="2400" dirty="0">
              <a:latin typeface="幼圆" pitchFamily="49" charset="-122"/>
              <a:ea typeface="幼圆" pitchFamily="49" charset="-122"/>
            </a:endParaRPr>
          </a:p>
          <a:p>
            <a:r>
              <a:rPr lang="en-US" altLang="zh-CN" sz="2400" dirty="0">
                <a:latin typeface="幼圆" pitchFamily="49" charset="-122"/>
                <a:ea typeface="幼圆" pitchFamily="49" charset="-122"/>
              </a:rPr>
              <a:t>《</a:t>
            </a:r>
            <a:r>
              <a:rPr lang="zh-CN" altLang="en-US" sz="2400" dirty="0">
                <a:latin typeface="幼圆" pitchFamily="49" charset="-122"/>
                <a:ea typeface="幼圆" pitchFamily="49" charset="-122"/>
              </a:rPr>
              <a:t>左传</a:t>
            </a:r>
            <a:r>
              <a:rPr lang="en-US" altLang="zh-CN" sz="2400" dirty="0">
                <a:latin typeface="幼圆" pitchFamily="49" charset="-122"/>
                <a:ea typeface="幼圆" pitchFamily="49" charset="-122"/>
              </a:rPr>
              <a:t>·</a:t>
            </a:r>
            <a:r>
              <a:rPr lang="zh-CN" altLang="en-US" sz="2400" dirty="0">
                <a:latin typeface="幼圆" pitchFamily="49" charset="-122"/>
                <a:ea typeface="幼圆" pitchFamily="49" charset="-122"/>
              </a:rPr>
              <a:t>哀公九年</a:t>
            </a:r>
            <a:r>
              <a:rPr lang="en-US" altLang="zh-CN" sz="2400" dirty="0">
                <a:latin typeface="幼圆" pitchFamily="49" charset="-122"/>
                <a:ea typeface="幼圆" pitchFamily="49" charset="-122"/>
              </a:rPr>
              <a:t>》</a:t>
            </a:r>
            <a:r>
              <a:rPr lang="zh-CN" altLang="en-US" sz="2400" dirty="0">
                <a:latin typeface="幼圆" pitchFamily="49" charset="-122"/>
                <a:ea typeface="幼圆" pitchFamily="49" charset="-122"/>
              </a:rPr>
              <a:t>：“秋，</a:t>
            </a:r>
            <a:r>
              <a:rPr lang="zh-CN" altLang="en-US" sz="2400" dirty="0">
                <a:latin typeface="幼圆" pitchFamily="49" charset="-122"/>
                <a:ea typeface="幼圆" pitchFamily="49" charset="-122"/>
                <a:hlinkClick r:id="rId2"/>
              </a:rPr>
              <a:t>吴城</a:t>
            </a:r>
            <a:r>
              <a:rPr lang="zh-CN" altLang="en-US" sz="2400" dirty="0">
                <a:latin typeface="幼圆" pitchFamily="49" charset="-122"/>
                <a:ea typeface="幼圆" pitchFamily="49" charset="-122"/>
              </a:rPr>
              <a:t>邗</a:t>
            </a:r>
            <a:r>
              <a:rPr lang="en-US" altLang="zh-CN" sz="2000" dirty="0">
                <a:ea typeface="幼圆" pitchFamily="49" charset="-122"/>
              </a:rPr>
              <a:t>(</a:t>
            </a:r>
            <a:r>
              <a:rPr lang="en-US" altLang="zh-CN" sz="2000" dirty="0" err="1"/>
              <a:t>hán</a:t>
            </a:r>
            <a:r>
              <a:rPr lang="en-US" altLang="zh-CN" sz="2000" dirty="0"/>
              <a:t>)</a:t>
            </a:r>
            <a:r>
              <a:rPr lang="zh-CN" altLang="en-US" sz="2400" dirty="0">
                <a:latin typeface="幼圆" pitchFamily="49" charset="-122"/>
                <a:ea typeface="幼圆" pitchFamily="49" charset="-122"/>
              </a:rPr>
              <a:t>，沟通江淮。”</a:t>
            </a:r>
            <a:r>
              <a:rPr lang="zh-CN" altLang="en-US" sz="2400" dirty="0">
                <a:latin typeface="幼圆" pitchFamily="49" charset="-122"/>
                <a:ea typeface="幼圆" pitchFamily="49" charset="-122"/>
                <a:hlinkClick r:id="rId3"/>
              </a:rPr>
              <a:t>杜预</a:t>
            </a:r>
            <a:r>
              <a:rPr lang="zh-CN" altLang="en-US" sz="2400" dirty="0">
                <a:latin typeface="幼圆" pitchFamily="49" charset="-122"/>
                <a:ea typeface="幼圆" pitchFamily="49" charset="-122"/>
              </a:rPr>
              <a:t>注：“於</a:t>
            </a:r>
            <a:r>
              <a:rPr lang="zh-CN" altLang="en-US" sz="2400" dirty="0">
                <a:latin typeface="幼圆" pitchFamily="49" charset="-122"/>
                <a:ea typeface="幼圆" pitchFamily="49" charset="-122"/>
                <a:hlinkClick r:id="rId4"/>
              </a:rPr>
              <a:t>邗江</a:t>
            </a:r>
            <a:r>
              <a:rPr lang="zh-CN" altLang="en-US" sz="2400" dirty="0">
                <a:latin typeface="幼圆" pitchFamily="49" charset="-122"/>
                <a:ea typeface="幼圆" pitchFamily="49" charset="-122"/>
              </a:rPr>
              <a:t>筑城穿沟，东北通射阳湖，西北至末口入淮，通粮道也。”</a:t>
            </a:r>
          </a:p>
          <a:p>
            <a:endParaRPr lang="en-US" altLang="zh-CN" sz="2400" dirty="0">
              <a:latin typeface="幼圆" pitchFamily="49" charset="-122"/>
              <a:ea typeface="幼圆" pitchFamily="49" charset="-122"/>
            </a:endParaRPr>
          </a:p>
          <a:p>
            <a:r>
              <a:rPr lang="zh-CN" altLang="en-US" sz="2400" dirty="0">
                <a:latin typeface="幼圆" pitchFamily="49" charset="-122"/>
                <a:ea typeface="幼圆" pitchFamily="49" charset="-122"/>
              </a:rPr>
              <a:t>沟通是人与人之间、人与群体之间思想与感情的</a:t>
            </a:r>
            <a:r>
              <a:rPr lang="zh-CN" altLang="en-US" sz="24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传递和反馈的过程</a:t>
            </a:r>
            <a:r>
              <a:rPr lang="zh-CN" altLang="en-US" sz="2400" dirty="0">
                <a:latin typeface="幼圆" pitchFamily="49" charset="-122"/>
                <a:ea typeface="幼圆" pitchFamily="49" charset="-122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以求</a:t>
            </a:r>
            <a:r>
              <a:rPr lang="zh-CN" altLang="en-US" sz="2400" dirty="0">
                <a:latin typeface="幼圆" pitchFamily="49" charset="-122"/>
                <a:ea typeface="幼圆" pitchFamily="49" charset="-122"/>
              </a:rPr>
              <a:t>思想</a:t>
            </a:r>
            <a:r>
              <a:rPr lang="zh-CN" altLang="en-US" sz="24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达成一致</a:t>
            </a:r>
            <a:r>
              <a:rPr lang="zh-CN" altLang="en-US" sz="2400" dirty="0">
                <a:latin typeface="幼圆" pitchFamily="49" charset="-122"/>
                <a:ea typeface="幼圆" pitchFamily="49" charset="-122"/>
              </a:rPr>
              <a:t>和感情的通畅。</a:t>
            </a:r>
            <a:endParaRPr lang="en-US" altLang="zh-CN" sz="2400" dirty="0">
              <a:latin typeface="幼圆" pitchFamily="49" charset="-122"/>
              <a:ea typeface="幼圆" pitchFamily="49" charset="-122"/>
            </a:endParaRPr>
          </a:p>
          <a:p>
            <a:endParaRPr lang="en-US" altLang="zh-CN" sz="2400" b="1" dirty="0">
              <a:latin typeface="幼圆" pitchFamily="49" charset="-122"/>
              <a:ea typeface="幼圆" pitchFamily="49" charset="-122"/>
            </a:endParaRPr>
          </a:p>
          <a:p>
            <a:r>
              <a:rPr lang="zh-CN" altLang="en-US" sz="2400" b="1" dirty="0">
                <a:latin typeface="幼圆" pitchFamily="49" charset="-122"/>
                <a:ea typeface="幼圆" pitchFamily="49" charset="-122"/>
              </a:rPr>
              <a:t>沟通是为了一个设定的</a:t>
            </a:r>
            <a:r>
              <a:rPr lang="zh-CN" altLang="en-US" sz="24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目标</a:t>
            </a:r>
            <a:r>
              <a:rPr lang="zh-CN" altLang="en-US" sz="2400" b="1" dirty="0">
                <a:latin typeface="幼圆" pitchFamily="49" charset="-122"/>
                <a:ea typeface="幼圆" pitchFamily="49" charset="-122"/>
              </a:rPr>
              <a:t>，把信息、思想和情感在个人或群体间</a:t>
            </a:r>
            <a:r>
              <a:rPr lang="zh-CN" altLang="en-US" sz="24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传递</a:t>
            </a:r>
            <a:r>
              <a:rPr lang="zh-CN" altLang="en-US" sz="2400" b="1" dirty="0">
                <a:latin typeface="幼圆" pitchFamily="49" charset="-122"/>
                <a:ea typeface="幼圆" pitchFamily="49" charset="-122"/>
              </a:rPr>
              <a:t>，并且</a:t>
            </a:r>
            <a:r>
              <a:rPr lang="zh-CN" altLang="en-US" sz="24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达成</a:t>
            </a:r>
            <a:r>
              <a:rPr lang="zh-CN" altLang="en-US" sz="2400" b="1" dirty="0">
                <a:latin typeface="幼圆" pitchFamily="49" charset="-122"/>
                <a:ea typeface="幼圆" pitchFamily="49" charset="-122"/>
              </a:rPr>
              <a:t>共同协议的过程</a:t>
            </a:r>
            <a:r>
              <a:rPr lang="zh-CN" altLang="en-US" sz="2400" dirty="0">
                <a:latin typeface="幼圆" pitchFamily="49" charset="-122"/>
                <a:ea typeface="幼圆" pitchFamily="49" charset="-122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双波形 4">
            <a:extLst>
              <a:ext uri="{FF2B5EF4-FFF2-40B4-BE49-F238E27FC236}">
                <a16:creationId xmlns:a16="http://schemas.microsoft.com/office/drawing/2014/main" id="{F6E585D5-E12A-4745-8CE0-2BF6F2FFAD25}"/>
              </a:ext>
            </a:extLst>
          </p:cNvPr>
          <p:cNvSpPr/>
          <p:nvPr/>
        </p:nvSpPr>
        <p:spPr>
          <a:xfrm>
            <a:off x="2051720" y="3645024"/>
            <a:ext cx="4824536" cy="2376264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你能把这个定义用图示表达出来吗？这也是一种沟通方式</a:t>
            </a:r>
          </a:p>
        </p:txBody>
      </p:sp>
    </p:spTree>
    <p:extLst>
      <p:ext uri="{BB962C8B-B14F-4D97-AF65-F5344CB8AC3E}">
        <p14:creationId xmlns:p14="http://schemas.microsoft.com/office/powerpoint/2010/main" val="222016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2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403648" y="1340768"/>
            <a:ext cx="633670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80000"/>
              </a:lnSpc>
              <a:buFont typeface="Wingdings" pitchFamily="2" charset="2"/>
              <a:buChar char="l"/>
            </a:pP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交作业 </a:t>
            </a:r>
            <a:r>
              <a:rPr lang="en-US" altLang="zh-CN" sz="2000" b="1" dirty="0">
                <a:solidFill>
                  <a:srgbClr val="CC00FF"/>
                </a:solidFill>
                <a:ea typeface="幼圆" pitchFamily="49" charset="-122"/>
              </a:rPr>
              <a:t>Due on Week 8</a:t>
            </a:r>
            <a:r>
              <a:rPr lang="zh-CN" altLang="en-US" sz="2000" b="1" dirty="0">
                <a:solidFill>
                  <a:srgbClr val="CC00FF"/>
                </a:solidFill>
                <a:ea typeface="幼圆" pitchFamily="49" charset="-122"/>
              </a:rPr>
              <a:t>（</a:t>
            </a:r>
            <a:r>
              <a:rPr lang="en-US" altLang="zh-CN" sz="2000" b="1" dirty="0" smtClean="0">
                <a:solidFill>
                  <a:srgbClr val="CC00FF"/>
                </a:solidFill>
                <a:ea typeface="幼圆" pitchFamily="49" charset="-122"/>
              </a:rPr>
              <a:t>1-11</a:t>
            </a:r>
            <a:r>
              <a:rPr lang="zh-CN" altLang="en-US" sz="2000" b="1" dirty="0" smtClean="0">
                <a:solidFill>
                  <a:srgbClr val="CC00FF"/>
                </a:solidFill>
                <a:ea typeface="幼圆" pitchFamily="49" charset="-122"/>
              </a:rPr>
              <a:t>组，</a:t>
            </a:r>
            <a:r>
              <a:rPr lang="en-US" altLang="zh-CN" sz="2000" b="1" dirty="0" smtClean="0">
                <a:solidFill>
                  <a:srgbClr val="CC00FF"/>
                </a:solidFill>
                <a:ea typeface="幼圆" pitchFamily="49" charset="-122"/>
              </a:rPr>
              <a:t>6</a:t>
            </a:r>
            <a:r>
              <a:rPr lang="zh-CN" altLang="en-US" sz="2000" b="1" dirty="0" smtClean="0">
                <a:solidFill>
                  <a:srgbClr val="CC00FF"/>
                </a:solidFill>
                <a:ea typeface="幼圆" pitchFamily="49" charset="-122"/>
              </a:rPr>
              <a:t>组视频 </a:t>
            </a:r>
            <a:r>
              <a:rPr lang="en-US" altLang="zh-CN" sz="2000" b="1" dirty="0" smtClean="0">
                <a:solidFill>
                  <a:srgbClr val="CC00FF"/>
                </a:solidFill>
                <a:ea typeface="幼圆" pitchFamily="49" charset="-122"/>
              </a:rPr>
              <a:t>+5</a:t>
            </a:r>
            <a:r>
              <a:rPr lang="zh-CN" altLang="en-US" sz="2000" b="1" dirty="0" smtClean="0">
                <a:solidFill>
                  <a:srgbClr val="CC00FF"/>
                </a:solidFill>
                <a:ea typeface="幼圆" pitchFamily="49" charset="-122"/>
              </a:rPr>
              <a:t>组</a:t>
            </a:r>
            <a:r>
              <a:rPr lang="en-US" altLang="zh-CN" sz="2000" b="1" dirty="0" smtClean="0">
                <a:solidFill>
                  <a:srgbClr val="CC00FF"/>
                </a:solidFill>
                <a:ea typeface="幼圆" pitchFamily="49" charset="-122"/>
              </a:rPr>
              <a:t>pre</a:t>
            </a:r>
            <a:r>
              <a:rPr lang="zh-CN" altLang="en-US" sz="2000" b="1" dirty="0" smtClean="0">
                <a:solidFill>
                  <a:srgbClr val="CC00FF"/>
                </a:solidFill>
                <a:ea typeface="幼圆" pitchFamily="49" charset="-122"/>
              </a:rPr>
              <a:t>），</a:t>
            </a:r>
            <a:r>
              <a:rPr lang="en-US" altLang="zh-CN" sz="2000" b="1" dirty="0">
                <a:solidFill>
                  <a:srgbClr val="CC00FF"/>
                </a:solidFill>
                <a:ea typeface="幼圆" pitchFamily="49" charset="-122"/>
              </a:rPr>
              <a:t>Week 9 (</a:t>
            </a:r>
            <a:r>
              <a:rPr lang="en-US" altLang="zh-CN" sz="2000" b="1" dirty="0" smtClean="0">
                <a:solidFill>
                  <a:srgbClr val="CC00FF"/>
                </a:solidFill>
                <a:ea typeface="幼圆" pitchFamily="49" charset="-122"/>
              </a:rPr>
              <a:t>12-22</a:t>
            </a:r>
            <a:r>
              <a:rPr lang="zh-CN" altLang="en-US" sz="2000" b="1" dirty="0" smtClean="0">
                <a:solidFill>
                  <a:srgbClr val="CC00FF"/>
                </a:solidFill>
                <a:ea typeface="幼圆" pitchFamily="49" charset="-122"/>
              </a:rPr>
              <a:t>，</a:t>
            </a:r>
            <a:r>
              <a:rPr lang="en-US" altLang="zh-CN" sz="2000" b="1" dirty="0" smtClean="0">
                <a:solidFill>
                  <a:srgbClr val="CC00FF"/>
                </a:solidFill>
                <a:ea typeface="幼圆" pitchFamily="49" charset="-122"/>
              </a:rPr>
              <a:t>5</a:t>
            </a:r>
            <a:r>
              <a:rPr lang="zh-CN" altLang="en-US" sz="2000" b="1" dirty="0" smtClean="0">
                <a:solidFill>
                  <a:srgbClr val="CC00FF"/>
                </a:solidFill>
                <a:ea typeface="幼圆" pitchFamily="49" charset="-122"/>
              </a:rPr>
              <a:t>组视频 </a:t>
            </a:r>
            <a:r>
              <a:rPr lang="en-US" altLang="zh-CN" sz="2000" b="1" dirty="0" smtClean="0">
                <a:solidFill>
                  <a:srgbClr val="CC00FF"/>
                </a:solidFill>
                <a:ea typeface="幼圆" pitchFamily="49" charset="-122"/>
              </a:rPr>
              <a:t>+6</a:t>
            </a:r>
            <a:r>
              <a:rPr lang="zh-CN" altLang="en-US" sz="2000" b="1" dirty="0" smtClean="0">
                <a:solidFill>
                  <a:srgbClr val="CC00FF"/>
                </a:solidFill>
                <a:ea typeface="幼圆" pitchFamily="49" charset="-122"/>
              </a:rPr>
              <a:t>组</a:t>
            </a:r>
            <a:r>
              <a:rPr lang="en-US" altLang="zh-CN" sz="2000" b="1" dirty="0" smtClean="0">
                <a:solidFill>
                  <a:srgbClr val="CC00FF"/>
                </a:solidFill>
                <a:ea typeface="幼圆" pitchFamily="49" charset="-122"/>
              </a:rPr>
              <a:t>pre)</a:t>
            </a:r>
            <a:endParaRPr lang="en-US" altLang="zh-CN" sz="2000" b="1" dirty="0">
              <a:latin typeface="幼圆" pitchFamily="49" charset="-122"/>
              <a:ea typeface="幼圆" pitchFamily="49" charset="-122"/>
            </a:endParaRPr>
          </a:p>
          <a:p>
            <a:pPr marL="742950" lvl="1" indent="-285750">
              <a:lnSpc>
                <a:spcPct val="180000"/>
              </a:lnSpc>
              <a:buFont typeface="Arial" pitchFamily="34" charset="0"/>
              <a:buChar char="•"/>
            </a:pP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建议做好备份，或提前来教室测试保证</a:t>
            </a:r>
            <a:r>
              <a:rPr lang="en-US" altLang="zh-CN" sz="2000" b="1" dirty="0">
                <a:latin typeface="幼圆" pitchFamily="49" charset="-122"/>
                <a:ea typeface="幼圆" pitchFamily="49" charset="-122"/>
              </a:rPr>
              <a:t>U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盘正常工作</a:t>
            </a:r>
            <a:r>
              <a:rPr lang="en-US" altLang="zh-CN" sz="2000" b="1" dirty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或自备可以适配教室投影的电脑。</a:t>
            </a:r>
            <a:endParaRPr lang="zh-CN" altLang="en-US" sz="2000" b="1" dirty="0"/>
          </a:p>
          <a:p>
            <a:pPr marL="285750" indent="-285750">
              <a:lnSpc>
                <a:spcPct val="180000"/>
              </a:lnSpc>
              <a:buFont typeface="Wingdings" pitchFamily="2" charset="2"/>
              <a:buChar char="l"/>
            </a:pP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互评环节：</a:t>
            </a:r>
            <a:endParaRPr lang="en-US" altLang="zh-CN" sz="2000" b="1" dirty="0">
              <a:latin typeface="幼圆" pitchFamily="49" charset="-122"/>
              <a:ea typeface="幼圆" pitchFamily="49" charset="-122"/>
            </a:endParaRPr>
          </a:p>
          <a:p>
            <a:pPr marL="742950" lvl="1" indent="-285750">
              <a:lnSpc>
                <a:spcPct val="180000"/>
              </a:lnSpc>
              <a:buFont typeface="Arial" pitchFamily="34" charset="0"/>
              <a:buChar char="•"/>
            </a:pP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每组要给其他小组评分</a:t>
            </a:r>
            <a:endParaRPr lang="en-US" altLang="zh-CN" sz="2000" b="1" dirty="0">
              <a:latin typeface="幼圆" pitchFamily="49" charset="-122"/>
              <a:ea typeface="幼圆" pitchFamily="49" charset="-122"/>
            </a:endParaRPr>
          </a:p>
          <a:p>
            <a:pPr marL="742950" lvl="1" indent="-285750">
              <a:lnSpc>
                <a:spcPct val="180000"/>
              </a:lnSpc>
              <a:buFont typeface="Arial" pitchFamily="34" charset="0"/>
              <a:buChar char="•"/>
            </a:pP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组长在组内选</a:t>
            </a:r>
            <a:r>
              <a:rPr lang="en-US" altLang="zh-CN" sz="2000" b="1" dirty="0"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名最优秀组员，把名单报给</a:t>
            </a:r>
            <a:r>
              <a:rPr lang="en-US" altLang="zh-CN" sz="2000" b="1" dirty="0" smtClean="0">
                <a:latin typeface="幼圆" pitchFamily="49" charset="-122"/>
                <a:ea typeface="幼圆" pitchFamily="49" charset="-122"/>
              </a:rPr>
              <a:t>TA</a:t>
            </a:r>
            <a:endParaRPr lang="en-US" altLang="zh-CN" sz="2000" b="1" dirty="0">
              <a:latin typeface="幼圆" pitchFamily="49" charset="-122"/>
              <a:ea typeface="幼圆" pitchFamily="49" charset="-122"/>
            </a:endParaRPr>
          </a:p>
          <a:p>
            <a:pPr marL="742950" lvl="1" indent="-285750">
              <a:lnSpc>
                <a:spcPct val="180000"/>
              </a:lnSpc>
              <a:buFont typeface="Arial" pitchFamily="34" charset="0"/>
              <a:buChar char="•"/>
            </a:pPr>
            <a:r>
              <a:rPr lang="zh-CN" altLang="en-US" sz="2000" b="1" dirty="0" smtClean="0">
                <a:latin typeface="幼圆" pitchFamily="49" charset="-122"/>
                <a:ea typeface="幼圆" pitchFamily="49" charset="-122"/>
              </a:rPr>
              <a:t>组长和最优秀组员有加分奖励。</a:t>
            </a:r>
            <a:endParaRPr lang="en-US" altLang="zh-CN" sz="2000" b="1" dirty="0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38200" y="548680"/>
            <a:ext cx="7772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</a:extLst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33CC"/>
                </a:solidFill>
                <a:latin typeface="幼圆" pitchFamily="49" charset="-122"/>
                <a:ea typeface="幼圆" pitchFamily="49" charset="-122"/>
              </a:rPr>
              <a:t>大作业</a:t>
            </a:r>
          </a:p>
        </p:txBody>
      </p:sp>
    </p:spTree>
    <p:extLst>
      <p:ext uri="{BB962C8B-B14F-4D97-AF65-F5344CB8AC3E}">
        <p14:creationId xmlns:p14="http://schemas.microsoft.com/office/powerpoint/2010/main" val="109247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10837587" cy="283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97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858322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40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B82A2A-FD14-4426-BAB9-32B2D6974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幼圆" panose="02010509060101010101" pitchFamily="49" charset="-122"/>
                <a:ea typeface="幼圆" panose="02010509060101010101" pitchFamily="49" charset="-122"/>
              </a:rPr>
              <a:t>沟通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7F37A8E0-44C2-4DEF-B09B-1E70FDDFA0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6568747"/>
              </p:ext>
            </p:extLst>
          </p:nvPr>
        </p:nvGraphicFramePr>
        <p:xfrm>
          <a:off x="468441" y="1166018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1C538E-E009-454A-8533-13B9F70E0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0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/>
          <p:cNvSpPr>
            <a:spLocks noChangeArrowheads="1"/>
          </p:cNvSpPr>
          <p:nvPr/>
        </p:nvSpPr>
        <p:spPr bwMode="auto">
          <a:xfrm>
            <a:off x="1375407" y="1925137"/>
            <a:ext cx="6753225" cy="2305050"/>
          </a:xfrm>
          <a:prstGeom prst="ellipse">
            <a:avLst/>
          </a:prstGeom>
          <a:gradFill rotWithShape="1">
            <a:gsLst>
              <a:gs pos="0">
                <a:srgbClr val="77CF8E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2400" dirty="0">
                <a:latin typeface="Times New Roman" pitchFamily="18" charset="0"/>
              </a:rPr>
              <a:t>      </a:t>
            </a:r>
            <a:r>
              <a:rPr kumimoji="1" lang="zh-CN" altLang="en-US" b="1" dirty="0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赢得信任     抱怨</a:t>
            </a:r>
          </a:p>
          <a:p>
            <a:pPr algn="ctr"/>
            <a:r>
              <a:rPr kumimoji="1" lang="zh-CN" altLang="en-US" b="1" dirty="0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告诉      通知                        赞扬 </a:t>
            </a:r>
          </a:p>
          <a:p>
            <a:pPr algn="ctr"/>
            <a:r>
              <a:rPr kumimoji="1" lang="zh-CN" altLang="en-US" b="1" dirty="0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           学习        销售          买卖    消除疑虑</a:t>
            </a:r>
          </a:p>
          <a:p>
            <a:pPr algn="ctr"/>
            <a:r>
              <a:rPr kumimoji="1" lang="zh-CN" altLang="en-US" b="1" dirty="0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                               盈利                   激励                  </a:t>
            </a:r>
          </a:p>
          <a:p>
            <a:pPr algn="ctr"/>
            <a:r>
              <a:rPr kumimoji="1" lang="zh-CN" altLang="en-US" b="1" dirty="0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获得友谊          娱乐      </a:t>
            </a:r>
          </a:p>
          <a:p>
            <a:pPr algn="ctr"/>
            <a:r>
              <a:rPr kumimoji="1" lang="zh-CN" altLang="en-US" b="1" dirty="0">
                <a:solidFill>
                  <a:schemeClr val="accent2"/>
                </a:solidFill>
                <a:latin typeface="幼圆" pitchFamily="49" charset="-122"/>
                <a:ea typeface="幼圆" pitchFamily="49" charset="-122"/>
              </a:rPr>
              <a:t>                警告    社交往来   表达自我观点</a:t>
            </a:r>
            <a:r>
              <a:rPr kumimoji="1" lang="zh-CN" altLang="en-US" dirty="0">
                <a:latin typeface="幼圆" pitchFamily="49" charset="-122"/>
                <a:ea typeface="幼圆" pitchFamily="49" charset="-122"/>
              </a:rPr>
              <a:t> </a:t>
            </a:r>
            <a:r>
              <a:rPr kumimoji="1" lang="zh-CN" altLang="en-US" sz="2400" dirty="0">
                <a:latin typeface="Times New Roman" pitchFamily="18" charset="0"/>
              </a:rPr>
              <a:t>           </a:t>
            </a:r>
          </a:p>
        </p:txBody>
      </p:sp>
      <p:sp>
        <p:nvSpPr>
          <p:cNvPr id="3" name="矩形 2"/>
          <p:cNvSpPr/>
          <p:nvPr/>
        </p:nvSpPr>
        <p:spPr>
          <a:xfrm>
            <a:off x="2195735" y="4595918"/>
            <a:ext cx="51125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rgbClr val="0000FF"/>
                </a:solidFill>
                <a:latin typeface="幼圆" pitchFamily="49" charset="-122"/>
                <a:ea typeface="幼圆" pitchFamily="49" charset="-122"/>
              </a:rPr>
              <a:t>研究表明，我们工作中</a:t>
            </a:r>
            <a:r>
              <a:rPr kumimoji="1" lang="en-US" altLang="zh-CN" sz="2800" b="1" dirty="0">
                <a:solidFill>
                  <a:srgbClr val="0000FF"/>
                </a:solidFill>
                <a:latin typeface="幼圆" pitchFamily="49" charset="-122"/>
                <a:ea typeface="幼圆" pitchFamily="49" charset="-122"/>
              </a:rPr>
              <a:t>70%</a:t>
            </a:r>
            <a:r>
              <a:rPr kumimoji="1" lang="zh-CN" altLang="en-US" sz="2800" b="1" dirty="0">
                <a:solidFill>
                  <a:srgbClr val="0000FF"/>
                </a:solidFill>
                <a:latin typeface="幼圆" pitchFamily="49" charset="-122"/>
                <a:ea typeface="幼圆" pitchFamily="49" charset="-122"/>
              </a:rPr>
              <a:t>的错误是由于不善于沟通，或者说是不善于谈话造成的。</a:t>
            </a:r>
            <a:endParaRPr lang="zh-CN" altLang="en-US" sz="2800" dirty="0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560" y="673454"/>
            <a:ext cx="75170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3200" dirty="0">
                <a:latin typeface="幼圆" pitchFamily="49" charset="-122"/>
                <a:ea typeface="幼圆" pitchFamily="49" charset="-122"/>
              </a:rPr>
              <a:t>为什么要</a:t>
            </a:r>
            <a:r>
              <a:rPr kumimoji="1" lang="zh-CN" altLang="en-US" sz="3200" dirty="0" smtClean="0">
                <a:latin typeface="幼圆" pitchFamily="49" charset="-122"/>
                <a:ea typeface="幼圆" pitchFamily="49" charset="-122"/>
              </a:rPr>
              <a:t>沟通</a:t>
            </a:r>
            <a:r>
              <a:rPr kumimoji="1" lang="en-US" altLang="zh-CN" sz="3200" dirty="0" smtClean="0">
                <a:latin typeface="幼圆" pitchFamily="49" charset="-122"/>
                <a:ea typeface="幼圆" pitchFamily="49" charset="-122"/>
              </a:rPr>
              <a:t>?</a:t>
            </a:r>
            <a:r>
              <a:rPr kumimoji="1" lang="zh-CN" altLang="en-US" sz="3200" dirty="0" smtClean="0">
                <a:latin typeface="幼圆" pitchFamily="49" charset="-122"/>
                <a:ea typeface="幼圆" pitchFamily="49" charset="-122"/>
              </a:rPr>
              <a:t>（</a:t>
            </a:r>
            <a:r>
              <a:rPr kumimoji="1" lang="en-US" altLang="zh-CN" sz="3200" dirty="0" smtClean="0">
                <a:latin typeface="幼圆" pitchFamily="49" charset="-122"/>
                <a:ea typeface="幼圆" pitchFamily="49" charset="-122"/>
              </a:rPr>
              <a:t>time for discussion)</a:t>
            </a:r>
            <a:endParaRPr lang="zh-CN" altLang="en-US" sz="3200" dirty="0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02BD41-3C41-4A43-8758-B7090912E77D}"/>
              </a:ext>
            </a:extLst>
          </p:cNvPr>
          <p:cNvSpPr txBox="1"/>
          <p:nvPr/>
        </p:nvSpPr>
        <p:spPr>
          <a:xfrm>
            <a:off x="1857508" y="1480532"/>
            <a:ext cx="35785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同学之间</a:t>
            </a:r>
            <a:endParaRPr lang="en-US" altLang="zh-CN"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师生之间</a:t>
            </a:r>
            <a:endParaRPr lang="en-US" altLang="zh-CN"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同事之间</a:t>
            </a:r>
            <a:endParaRPr lang="en-US" altLang="zh-CN"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老板与下属之间</a:t>
            </a:r>
            <a:endParaRPr lang="en-US" altLang="zh-CN"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家人之间</a:t>
            </a:r>
          </a:p>
        </p:txBody>
      </p:sp>
    </p:spTree>
    <p:extLst>
      <p:ext uri="{BB962C8B-B14F-4D97-AF65-F5344CB8AC3E}">
        <p14:creationId xmlns:p14="http://schemas.microsoft.com/office/powerpoint/2010/main" val="151969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1"/>
      <p:bldP spid="6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1550" y="2825750"/>
            <a:ext cx="3311525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4400" b="1" dirty="0">
                <a:latin typeface="幼圆" pitchFamily="49" charset="-122"/>
                <a:ea typeface="幼圆" pitchFamily="49" charset="-122"/>
              </a:rPr>
              <a:t>成功的因素</a:t>
            </a: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4572000" y="1474788"/>
            <a:ext cx="2946400" cy="143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8800" b="1" dirty="0">
                <a:solidFill>
                  <a:srgbClr val="CC0000"/>
                </a:solidFill>
                <a:latin typeface="Tahoma" pitchFamily="34" charset="0"/>
                <a:ea typeface="Dotum" pitchFamily="34" charset="-127"/>
              </a:rPr>
              <a:t>85%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4643438" y="2693988"/>
            <a:ext cx="26844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ea typeface="黑体" pitchFamily="2" charset="-122"/>
              </a:rPr>
              <a:t>沟通与人际关系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4572000" y="3629025"/>
            <a:ext cx="2946400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8800" b="1" dirty="0">
                <a:solidFill>
                  <a:srgbClr val="CC0000"/>
                </a:solidFill>
                <a:latin typeface="Tahoma" pitchFamily="34" charset="0"/>
                <a:ea typeface="Dotum" pitchFamily="34" charset="-127"/>
              </a:rPr>
              <a:t>15%</a:t>
            </a: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4695825" y="4854575"/>
            <a:ext cx="26844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ea typeface="黑体" pitchFamily="2" charset="-122"/>
              </a:rPr>
              <a:t>专业知识和技术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457200" y="54868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幼圆" pitchFamily="49" charset="-122"/>
                <a:ea typeface="幼圆" pitchFamily="49" charset="-122"/>
              </a:rPr>
              <a:t>为什么沟通如此重要？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62450"/>
            <a:ext cx="194310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8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100" grpId="0"/>
      <p:bldP spid="4101" grpId="0"/>
      <p:bldP spid="4102" grpId="0"/>
      <p:bldP spid="41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5E1C30E-5690-43F9-BFF6-6917B117F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314E89-A74C-400C-BFCD-F588A1356D58}"/>
              </a:ext>
            </a:extLst>
          </p:cNvPr>
          <p:cNvSpPr/>
          <p:nvPr/>
        </p:nvSpPr>
        <p:spPr>
          <a:xfrm>
            <a:off x="1219200" y="1252091"/>
            <a:ext cx="67056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美国著名学府普林斯顿大学对一万份人事档案进行分析，结果发现：</a:t>
            </a:r>
            <a:r>
              <a:rPr lang="zh-CN" altLang="en-US" sz="2400" b="1" dirty="0">
                <a:solidFill>
                  <a:srgbClr val="CC00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“智慧”、“专业技术”和“经验”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是个人事业成功的重要因素只占</a:t>
            </a:r>
            <a:r>
              <a:rPr lang="en-US" altLang="zh-CN" sz="2400" b="1" dirty="0">
                <a:solidFill>
                  <a:srgbClr val="CC00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25</a:t>
            </a:r>
            <a:r>
              <a:rPr lang="zh-CN" altLang="en-US" sz="2400" b="1" dirty="0">
                <a:solidFill>
                  <a:srgbClr val="CC00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％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，其余</a:t>
            </a:r>
            <a:r>
              <a:rPr lang="en-US" altLang="zh-CN" sz="2400" b="1" dirty="0">
                <a:solidFill>
                  <a:srgbClr val="0000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75</a:t>
            </a:r>
            <a:r>
              <a:rPr lang="zh-CN" altLang="en-US" sz="2400" b="1" dirty="0">
                <a:solidFill>
                  <a:srgbClr val="0000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％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决定于良好的</a:t>
            </a:r>
            <a:r>
              <a:rPr lang="zh-CN" altLang="en-US" sz="2400" b="1" dirty="0">
                <a:solidFill>
                  <a:srgbClr val="0000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人际沟通。</a:t>
            </a:r>
            <a:endParaRPr lang="en-US" altLang="zh-CN" sz="2400" b="1" dirty="0">
              <a:solidFill>
                <a:srgbClr val="0000FF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哈佛大学就业指导</a:t>
            </a:r>
            <a:r>
              <a:rPr lang="zh-CN" altLang="en-US" sz="2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小组调查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结果显示，在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500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名被解职的男女中，因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人际沟通不良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而导致工作不称职者占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82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％</a:t>
            </a:r>
            <a:r>
              <a:rPr lang="zh-CN" altLang="en-US" sz="2800" dirty="0"/>
              <a:t>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446034-A811-4A27-80FB-96098EE5ED8C}"/>
              </a:ext>
            </a:extLst>
          </p:cNvPr>
          <p:cNvSpPr txBox="1"/>
          <p:nvPr/>
        </p:nvSpPr>
        <p:spPr>
          <a:xfrm>
            <a:off x="3419872" y="50906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事实就是如此</a:t>
            </a:r>
          </a:p>
        </p:txBody>
      </p:sp>
    </p:spTree>
    <p:extLst>
      <p:ext uri="{BB962C8B-B14F-4D97-AF65-F5344CB8AC3E}">
        <p14:creationId xmlns:p14="http://schemas.microsoft.com/office/powerpoint/2010/main" val="53587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日期占位符 1"/>
          <p:cNvSpPr txBox="1">
            <a:spLocks noGrp="1" noChangeArrowheads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en-US" sz="1400" b="1"/>
          </a:p>
        </p:txBody>
      </p:sp>
      <p:sp>
        <p:nvSpPr>
          <p:cNvPr id="13316" name="灯片编号占位符 3"/>
          <p:cNvSpPr txBox="1">
            <a:spLocks noGrp="1" noChangeArrowheads="1"/>
          </p:cNvSpPr>
          <p:nvPr/>
        </p:nvSpPr>
        <p:spPr bwMode="auto">
          <a:xfrm>
            <a:off x="7019925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76FE2CCB-75D3-46FC-9037-C59162032BD9}" type="slidenum">
              <a:rPr lang="en-US" sz="1400" b="1"/>
              <a:pPr algn="r" eaLnBrk="1" hangingPunct="1"/>
              <a:t>9</a:t>
            </a:fld>
            <a:endParaRPr lang="en-US" sz="1400" b="1"/>
          </a:p>
        </p:txBody>
      </p:sp>
      <p:pic>
        <p:nvPicPr>
          <p:cNvPr id="13317" name="Picture 4" descr="dpchalb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43" y="3646569"/>
            <a:ext cx="3429000" cy="244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AutoShape 5"/>
          <p:cNvSpPr>
            <a:spLocks noChangeArrowheads="1"/>
          </p:cNvSpPr>
          <p:nvPr/>
        </p:nvSpPr>
        <p:spPr bwMode="auto">
          <a:xfrm>
            <a:off x="4067943" y="661764"/>
            <a:ext cx="4608513" cy="3014505"/>
          </a:xfrm>
          <a:prstGeom prst="cloudCallout">
            <a:avLst>
              <a:gd name="adj1" fmla="val -60708"/>
              <a:gd name="adj2" fmla="val 45644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13319" name="Text Box 6"/>
          <p:cNvSpPr txBox="1">
            <a:spLocks noChangeArrowheads="1"/>
          </p:cNvSpPr>
          <p:nvPr/>
        </p:nvSpPr>
        <p:spPr bwMode="auto">
          <a:xfrm>
            <a:off x="4427538" y="1557338"/>
            <a:ext cx="354488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哇</a:t>
            </a:r>
            <a:r>
              <a:rPr lang="en-US" sz="3200" b="1" dirty="0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,</a:t>
            </a:r>
            <a:r>
              <a:rPr lang="zh-CN" altLang="en-US" sz="3200" b="1" dirty="0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沟通那么有用</a:t>
            </a:r>
            <a:r>
              <a:rPr lang="en-US" sz="3200" b="1" dirty="0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,</a:t>
            </a:r>
            <a:r>
              <a:rPr lang="zh-CN" altLang="en-US" sz="3200" b="1" dirty="0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我要成为沟通高手</a:t>
            </a:r>
            <a:r>
              <a:rPr lang="en-US" sz="3200" b="1" dirty="0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!</a:t>
            </a:r>
            <a:r>
              <a:rPr lang="zh-CN" altLang="en-US" sz="3200" b="1" dirty="0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我该怎么做</a:t>
            </a:r>
            <a:r>
              <a:rPr lang="en-US" sz="3200" b="1" dirty="0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?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279BE-8339-44AC-A5BD-2A713103280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29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2291</TotalTime>
  <Words>3205</Words>
  <Application>Microsoft Office PowerPoint</Application>
  <PresentationFormat>全屏显示(4:3)</PresentationFormat>
  <Paragraphs>369</Paragraphs>
  <Slides>42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60" baseType="lpstr">
      <vt:lpstr>Dotum</vt:lpstr>
      <vt:lpstr>Meiryo</vt:lpstr>
      <vt:lpstr>方正舒体</vt:lpstr>
      <vt:lpstr>仿宋_GB2312</vt:lpstr>
      <vt:lpstr>黑体</vt:lpstr>
      <vt:lpstr>华文彩云</vt:lpstr>
      <vt:lpstr>华文楷体</vt:lpstr>
      <vt:lpstr>华文新魏</vt:lpstr>
      <vt:lpstr>宋体</vt:lpstr>
      <vt:lpstr>微软雅黑</vt:lpstr>
      <vt:lpstr>幼圆</vt:lpstr>
      <vt:lpstr>Arial</vt:lpstr>
      <vt:lpstr>Calibri</vt:lpstr>
      <vt:lpstr>Tahoma</vt:lpstr>
      <vt:lpstr>Times New Roman</vt:lpstr>
      <vt:lpstr>Wingdings</vt:lpstr>
      <vt:lpstr>Office 主题​​</vt:lpstr>
      <vt:lpstr>BMP 图象</vt:lpstr>
      <vt:lpstr>沟通技巧 基础篇</vt:lpstr>
      <vt:lpstr>PowerPoint 演示文稿</vt:lpstr>
      <vt:lpstr>Contents </vt:lpstr>
      <vt:lpstr>什么是沟通？</vt:lpstr>
      <vt:lpstr>沟通</vt:lpstr>
      <vt:lpstr>PowerPoint 演示文稿</vt:lpstr>
      <vt:lpstr>PowerPoint 演示文稿</vt:lpstr>
      <vt:lpstr>PowerPoint 演示文稿</vt:lpstr>
      <vt:lpstr>PowerPoint 演示文稿</vt:lpstr>
      <vt:lpstr>什么是沟通的渠道？（discussion)</vt:lpstr>
      <vt:lpstr>PowerPoint 演示文稿</vt:lpstr>
      <vt:lpstr>描述的同学和前2名答案正确的同学有加分哦！！！</vt:lpstr>
      <vt:lpstr>你画对了吗？</vt:lpstr>
      <vt:lpstr>PowerPoint 演示文稿</vt:lpstr>
      <vt:lpstr>那些年听错的歌词？</vt:lpstr>
      <vt:lpstr>“听”的繁体？</vt:lpstr>
      <vt:lpstr>PowerPoint 演示文稿</vt:lpstr>
      <vt:lpstr>PowerPoint 演示文稿</vt:lpstr>
      <vt:lpstr>蘑菇的故事</vt:lpstr>
      <vt:lpstr>PowerPoint 演示文稿</vt:lpstr>
      <vt:lpstr>PowerPoint 演示文稿</vt:lpstr>
      <vt:lpstr>什么是同理心</vt:lpstr>
      <vt:lpstr>PowerPoint 演示文稿</vt:lpstr>
      <vt:lpstr>PowerPoint 演示文稿</vt:lpstr>
      <vt:lpstr>个人观察 </vt:lpstr>
      <vt:lpstr>“我恨你”</vt:lpstr>
      <vt:lpstr>说话的艺术</vt:lpstr>
      <vt:lpstr>有效沟通的办法:</vt:lpstr>
      <vt:lpstr>沟通</vt:lpstr>
      <vt:lpstr>SWOT分析</vt:lpstr>
      <vt:lpstr>PowerPoint 演示文稿</vt:lpstr>
      <vt:lpstr>沟通的不良症状</vt:lpstr>
      <vt:lpstr>与领导沟通</vt:lpstr>
      <vt:lpstr>与同事/同学沟通</vt:lpstr>
      <vt:lpstr>与客户沟通</vt:lpstr>
      <vt:lpstr>案例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lyj</dc:creator>
  <cp:lastModifiedBy>Administrator</cp:lastModifiedBy>
  <cp:revision>115</cp:revision>
  <dcterms:created xsi:type="dcterms:W3CDTF">2017-02-03T01:46:22Z</dcterms:created>
  <dcterms:modified xsi:type="dcterms:W3CDTF">2022-09-16T02:56:05Z</dcterms:modified>
</cp:coreProperties>
</file>